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4" r:id="rId1"/>
  </p:sldMasterIdLst>
  <p:notesMasterIdLst>
    <p:notesMasterId r:id="rId57"/>
  </p:notesMasterIdLst>
  <p:handoutMasterIdLst>
    <p:handoutMasterId r:id="rId58"/>
  </p:handoutMasterIdLst>
  <p:sldIdLst>
    <p:sldId id="449" r:id="rId2"/>
    <p:sldId id="295" r:id="rId3"/>
    <p:sldId id="408" r:id="rId4"/>
    <p:sldId id="642" r:id="rId5"/>
    <p:sldId id="329" r:id="rId6"/>
    <p:sldId id="352" r:id="rId7"/>
    <p:sldId id="662" r:id="rId8"/>
    <p:sldId id="702" r:id="rId9"/>
    <p:sldId id="688" r:id="rId10"/>
    <p:sldId id="665" r:id="rId11"/>
    <p:sldId id="686" r:id="rId12"/>
    <p:sldId id="687" r:id="rId13"/>
    <p:sldId id="684" r:id="rId14"/>
    <p:sldId id="673" r:id="rId15"/>
    <p:sldId id="696" r:id="rId16"/>
    <p:sldId id="698" r:id="rId17"/>
    <p:sldId id="697" r:id="rId18"/>
    <p:sldId id="333" r:id="rId19"/>
    <p:sldId id="694" r:id="rId20"/>
    <p:sldId id="701" r:id="rId21"/>
    <p:sldId id="670" r:id="rId22"/>
    <p:sldId id="690" r:id="rId23"/>
    <p:sldId id="677" r:id="rId24"/>
    <p:sldId id="689" r:id="rId25"/>
    <p:sldId id="691" r:id="rId26"/>
    <p:sldId id="679" r:id="rId27"/>
    <p:sldId id="652" r:id="rId28"/>
    <p:sldId id="646" r:id="rId29"/>
    <p:sldId id="681" r:id="rId30"/>
    <p:sldId id="705" r:id="rId31"/>
    <p:sldId id="706" r:id="rId32"/>
    <p:sldId id="707" r:id="rId33"/>
    <p:sldId id="708" r:id="rId34"/>
    <p:sldId id="709" r:id="rId35"/>
    <p:sldId id="710" r:id="rId36"/>
    <p:sldId id="711" r:id="rId37"/>
    <p:sldId id="712" r:id="rId38"/>
    <p:sldId id="714" r:id="rId39"/>
    <p:sldId id="716" r:id="rId40"/>
    <p:sldId id="717" r:id="rId41"/>
    <p:sldId id="715" r:id="rId42"/>
    <p:sldId id="718" r:id="rId43"/>
    <p:sldId id="719" r:id="rId44"/>
    <p:sldId id="720" r:id="rId45"/>
    <p:sldId id="721" r:id="rId46"/>
    <p:sldId id="722" r:id="rId47"/>
    <p:sldId id="703" r:id="rId48"/>
    <p:sldId id="704" r:id="rId49"/>
    <p:sldId id="728" r:id="rId50"/>
    <p:sldId id="724" r:id="rId51"/>
    <p:sldId id="725" r:id="rId52"/>
    <p:sldId id="727" r:id="rId53"/>
    <p:sldId id="726" r:id="rId54"/>
    <p:sldId id="723" r:id="rId55"/>
    <p:sldId id="325" r:id="rId5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ggied, Troy" initials="MT" lastIdx="1" clrIdx="0">
    <p:extLst>
      <p:ext uri="{19B8F6BF-5375-455C-9EA6-DF929625EA0E}">
        <p15:presenceInfo xmlns:p15="http://schemas.microsoft.com/office/powerpoint/2012/main" userId="S-1-5-21-2556067432-92854657-3569094168-27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64F"/>
    <a:srgbClr val="00395A"/>
    <a:srgbClr val="579405"/>
    <a:srgbClr val="FFFFFF"/>
    <a:srgbClr val="DDE9CC"/>
    <a:srgbClr val="549200"/>
    <a:srgbClr val="735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312" autoAdjust="0"/>
  </p:normalViewPr>
  <p:slideViewPr>
    <p:cSldViewPr snapToGrid="0" snapToObjects="1">
      <p:cViewPr varScale="1">
        <p:scale>
          <a:sx n="84" d="100"/>
          <a:sy n="84" d="100"/>
        </p:scale>
        <p:origin x="84" y="24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wwdb-data\SwwrpcAdmin$\Finances\Budget\2021%20Budget\2021%20Draft%20Budge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wwdb-data\SWWRPC\Planning%20Program\Select%20Community%20&amp;%20School%20Data\Demographics\Population%20projection%20change%20by%20caus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wwdb-data\SWWRPC\Planning%20Program\Select%20Community%20&amp;%20School%20Data\Demographics\Population%20projection%20change%20by%20caus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000" b="1" i="0" u="none" strike="noStrike" kern="1200" spc="1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4000" dirty="0"/>
              <a:t>2021 SWWRPC Funding Sources</a:t>
            </a:r>
          </a:p>
        </c:rich>
      </c:tx>
      <c:layout>
        <c:manualLayout>
          <c:xMode val="edge"/>
          <c:yMode val="edge"/>
          <c:x val="0.11709022309711287"/>
          <c:y val="4.01234567901234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1" i="0" u="none" strike="noStrike" kern="1200" spc="100" baseline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F641-49B9-844B-FE46D748F4E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F641-49B9-844B-FE46D748F4E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F641-49B9-844B-FE46D748F4E2}"/>
              </c:ext>
            </c:extLst>
          </c:dPt>
          <c:dLbls>
            <c:dLbl>
              <c:idx val="0"/>
              <c:layout>
                <c:manualLayout>
                  <c:x val="4.8274387576552932E-2"/>
                  <c:y val="-6.689530475357247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641-49B9-844B-FE46D748F4E2}"/>
                </c:ext>
              </c:extLst>
            </c:dLbl>
            <c:dLbl>
              <c:idx val="1"/>
              <c:layout>
                <c:manualLayout>
                  <c:x val="-4.8550142169728784E-2"/>
                  <c:y val="0.135560999319529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641-49B9-844B-FE46D748F4E2}"/>
                </c:ext>
              </c:extLst>
            </c:dLbl>
            <c:dLbl>
              <c:idx val="2"/>
              <c:layout>
                <c:manualLayout>
                  <c:x val="-0.13659771434820647"/>
                  <c:y val="6.612831729367160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641-49B9-844B-FE46D748F4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'Expenses Detail'!$S$9:$S$11</c:f>
              <c:strCache>
                <c:ptCount val="3"/>
                <c:pt idx="0">
                  <c:v>Grants</c:v>
                </c:pt>
                <c:pt idx="1">
                  <c:v>Contracts</c:v>
                </c:pt>
                <c:pt idx="2">
                  <c:v>Counties</c:v>
                </c:pt>
              </c:strCache>
            </c:strRef>
          </c:cat>
          <c:val>
            <c:numRef>
              <c:f>'Expenses Detail'!$U$9:$U$11</c:f>
              <c:numCache>
                <c:formatCode>0.00%</c:formatCode>
                <c:ptCount val="3"/>
                <c:pt idx="0">
                  <c:v>0.63037603294064037</c:v>
                </c:pt>
                <c:pt idx="1">
                  <c:v>0.26447438389793798</c:v>
                </c:pt>
                <c:pt idx="2">
                  <c:v>0.10514958316142159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641-49B9-844B-FE46D748F4E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6537532808398954"/>
          <c:w val="0.98926968503937007"/>
          <c:h val="0.119809857101195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200"/>
              <a:t>Richland County Natural Increase Projections 2000-2040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5"/>
          <c:order val="0"/>
          <c:tx>
            <c:strRef>
              <c:f>'Richland County'!$A$62</c:f>
              <c:strCache>
                <c:ptCount val="1"/>
                <c:pt idx="0">
                  <c:v>Richland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'Richland County'!$B$60:$E$61</c:f>
              <c:strCache>
                <c:ptCount val="4"/>
                <c:pt idx="0">
                  <c:v>2000-2010</c:v>
                </c:pt>
                <c:pt idx="1">
                  <c:v>2010-2020</c:v>
                </c:pt>
                <c:pt idx="2">
                  <c:v>2020-2030</c:v>
                </c:pt>
                <c:pt idx="3">
                  <c:v>2030-2040</c:v>
                </c:pt>
              </c:strCache>
            </c:strRef>
          </c:cat>
          <c:val>
            <c:numRef>
              <c:f>'Richland County'!$B$62:$E$62</c:f>
              <c:numCache>
                <c:formatCode>General</c:formatCode>
                <c:ptCount val="4"/>
                <c:pt idx="0" formatCode="_(\ #,##0_);_(\-\ #,##0_);_(\ #,##0_);_(@_)">
                  <c:v>398</c:v>
                </c:pt>
                <c:pt idx="1">
                  <c:v>58</c:v>
                </c:pt>
                <c:pt idx="2">
                  <c:v>4</c:v>
                </c:pt>
                <c:pt idx="3">
                  <c:v>-283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947-463A-A828-81A49DFA7CB4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75629176"/>
        <c:axId val="275629568"/>
      </c:lineChart>
      <c:catAx>
        <c:axId val="275629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5629568"/>
        <c:crosses val="autoZero"/>
        <c:auto val="1"/>
        <c:lblAlgn val="ctr"/>
        <c:lblOffset val="100"/>
        <c:noMultiLvlLbl val="0"/>
      </c:catAx>
      <c:valAx>
        <c:axId val="275629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_(\ #,##0_);_(\-\ #,##0_);_(\ #,##0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5629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200"/>
              <a:t>Richland County Net Migration Projections 2000-2040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5"/>
          <c:order val="0"/>
          <c:tx>
            <c:strRef>
              <c:f>'Richland County'!$A$81</c:f>
              <c:strCache>
                <c:ptCount val="1"/>
                <c:pt idx="0">
                  <c:v>Richland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'Richland County'!$B$79:$E$80</c:f>
              <c:strCache>
                <c:ptCount val="4"/>
                <c:pt idx="0">
                  <c:v>2000-2010</c:v>
                </c:pt>
                <c:pt idx="1">
                  <c:v>2010-2020</c:v>
                </c:pt>
                <c:pt idx="2">
                  <c:v>2020-2030</c:v>
                </c:pt>
                <c:pt idx="3">
                  <c:v>2030-2040</c:v>
                </c:pt>
              </c:strCache>
            </c:strRef>
          </c:cat>
          <c:val>
            <c:numRef>
              <c:f>'Richland County'!$B$81:$E$81</c:f>
              <c:numCache>
                <c:formatCode>General</c:formatCode>
                <c:ptCount val="4"/>
                <c:pt idx="0" formatCode="_(\ #,##0_);_(\-\ #,##0_);_(\ #,##0_);_(@_)">
                  <c:v>-301</c:v>
                </c:pt>
                <c:pt idx="1">
                  <c:v>196</c:v>
                </c:pt>
                <c:pt idx="2">
                  <c:v>296</c:v>
                </c:pt>
                <c:pt idx="3">
                  <c:v>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B83-4C04-8CE9-D026BC970CD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75630352"/>
        <c:axId val="275630744"/>
      </c:lineChart>
      <c:catAx>
        <c:axId val="275630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5630744"/>
        <c:crosses val="autoZero"/>
        <c:auto val="1"/>
        <c:lblAlgn val="ctr"/>
        <c:lblOffset val="100"/>
        <c:noMultiLvlLbl val="0"/>
      </c:catAx>
      <c:valAx>
        <c:axId val="275630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_(\ #,##0_);_(\-\ #,##0_);_(\ #,##0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5630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96EF0E-E7FF-4A9D-B2FF-2C8D9197E715}" type="doc">
      <dgm:prSet loTypeId="urn:microsoft.com/office/officeart/2005/8/layout/venn1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2283F9-59DA-4E65-88C5-A11A3D1005BA}">
      <dgm:prSet phldrT="[Text]"/>
      <dgm:spPr/>
      <dgm:t>
        <a:bodyPr/>
        <a:lstStyle/>
        <a:p>
          <a:r>
            <a:rPr lang="en-US" dirty="0"/>
            <a:t>SWWRPC</a:t>
          </a:r>
        </a:p>
      </dgm:t>
    </dgm:pt>
    <dgm:pt modelId="{B70E5FCA-048C-4C0A-A5AA-DC7F49820B46}" type="parTrans" cxnId="{57359EFE-9BFD-4623-BECC-809CA9EBF0D5}">
      <dgm:prSet/>
      <dgm:spPr/>
      <dgm:t>
        <a:bodyPr/>
        <a:lstStyle/>
        <a:p>
          <a:endParaRPr lang="en-US"/>
        </a:p>
      </dgm:t>
    </dgm:pt>
    <dgm:pt modelId="{15AF2E47-3E22-4FFA-8A98-9EB657B4B15E}" type="sibTrans" cxnId="{57359EFE-9BFD-4623-BECC-809CA9EBF0D5}">
      <dgm:prSet/>
      <dgm:spPr/>
      <dgm:t>
        <a:bodyPr/>
        <a:lstStyle/>
        <a:p>
          <a:endParaRPr lang="en-US"/>
        </a:p>
      </dgm:t>
    </dgm:pt>
    <dgm:pt modelId="{A6632D9C-671E-43C5-B6FE-41C6A1DDF2BB}">
      <dgm:prSet phldrT="[Text]"/>
      <dgm:spPr/>
      <dgm:t>
        <a:bodyPr/>
        <a:lstStyle/>
        <a:p>
          <a:r>
            <a:rPr lang="en-US" dirty="0"/>
            <a:t>Consulting Engineer</a:t>
          </a:r>
        </a:p>
      </dgm:t>
    </dgm:pt>
    <dgm:pt modelId="{136456FB-13BD-4DB6-8824-5521BD6F0D98}" type="parTrans" cxnId="{939E32E4-B01A-4EAD-8B9F-9EBBE1420B16}">
      <dgm:prSet/>
      <dgm:spPr/>
      <dgm:t>
        <a:bodyPr/>
        <a:lstStyle/>
        <a:p>
          <a:endParaRPr lang="en-US"/>
        </a:p>
      </dgm:t>
    </dgm:pt>
    <dgm:pt modelId="{E2F0FE08-EE2D-4CC8-BE49-AF7DDC16D24A}" type="sibTrans" cxnId="{939E32E4-B01A-4EAD-8B9F-9EBBE1420B16}">
      <dgm:prSet/>
      <dgm:spPr/>
      <dgm:t>
        <a:bodyPr/>
        <a:lstStyle/>
        <a:p>
          <a:endParaRPr lang="en-US"/>
        </a:p>
      </dgm:t>
    </dgm:pt>
    <dgm:pt modelId="{CC500985-BEA4-4EA3-A12A-0100E1D8C045}">
      <dgm:prSet phldrT="[Text]"/>
      <dgm:spPr/>
      <dgm:t>
        <a:bodyPr/>
        <a:lstStyle/>
        <a:p>
          <a:r>
            <a:rPr lang="en-US" dirty="0"/>
            <a:t>Community</a:t>
          </a:r>
        </a:p>
      </dgm:t>
    </dgm:pt>
    <dgm:pt modelId="{BD794B5C-04D4-40AB-A294-196641931E03}" type="parTrans" cxnId="{F1619FED-889A-456A-B0AE-C5E258D2A866}">
      <dgm:prSet/>
      <dgm:spPr/>
      <dgm:t>
        <a:bodyPr/>
        <a:lstStyle/>
        <a:p>
          <a:endParaRPr lang="en-US"/>
        </a:p>
      </dgm:t>
    </dgm:pt>
    <dgm:pt modelId="{1127319A-4732-43AF-9C43-DD9ECF49017C}" type="sibTrans" cxnId="{F1619FED-889A-456A-B0AE-C5E258D2A866}">
      <dgm:prSet/>
      <dgm:spPr/>
      <dgm:t>
        <a:bodyPr/>
        <a:lstStyle/>
        <a:p>
          <a:endParaRPr lang="en-US"/>
        </a:p>
      </dgm:t>
    </dgm:pt>
    <dgm:pt modelId="{443FD629-DD3E-4B99-940D-628A786878A5}" type="pres">
      <dgm:prSet presAssocID="{6396EF0E-E7FF-4A9D-B2FF-2C8D9197E715}" presName="compositeShape" presStyleCnt="0">
        <dgm:presLayoutVars>
          <dgm:chMax val="7"/>
          <dgm:dir/>
          <dgm:resizeHandles val="exact"/>
        </dgm:presLayoutVars>
      </dgm:prSet>
      <dgm:spPr/>
    </dgm:pt>
    <dgm:pt modelId="{3A9205ED-997C-4B63-ACE3-5481A3484BA3}" type="pres">
      <dgm:prSet presAssocID="{4C2283F9-59DA-4E65-88C5-A11A3D1005BA}" presName="circ1" presStyleLbl="vennNode1" presStyleIdx="0" presStyleCnt="3"/>
      <dgm:spPr/>
    </dgm:pt>
    <dgm:pt modelId="{A0CEFC5B-4407-4F79-B7C1-003A782EE45D}" type="pres">
      <dgm:prSet presAssocID="{4C2283F9-59DA-4E65-88C5-A11A3D1005B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F4B0C42-EBC7-467B-9AB0-DADEDE05AFB3}" type="pres">
      <dgm:prSet presAssocID="{A6632D9C-671E-43C5-B6FE-41C6A1DDF2BB}" presName="circ2" presStyleLbl="vennNode1" presStyleIdx="1" presStyleCnt="3"/>
      <dgm:spPr/>
    </dgm:pt>
    <dgm:pt modelId="{C57B838E-BC5A-43E9-9A94-6CF1ABB2664F}" type="pres">
      <dgm:prSet presAssocID="{A6632D9C-671E-43C5-B6FE-41C6A1DDF2B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AA798EE-498F-415C-85FC-1CB3F7566D4F}" type="pres">
      <dgm:prSet presAssocID="{CC500985-BEA4-4EA3-A12A-0100E1D8C045}" presName="circ3" presStyleLbl="vennNode1" presStyleIdx="2" presStyleCnt="3"/>
      <dgm:spPr/>
    </dgm:pt>
    <dgm:pt modelId="{38315BC8-3B91-4B4E-A292-1239CC9D61F0}" type="pres">
      <dgm:prSet presAssocID="{CC500985-BEA4-4EA3-A12A-0100E1D8C04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A52E205-C54C-4EB5-B77A-52F4318E296A}" type="presOf" srcId="{A6632D9C-671E-43C5-B6FE-41C6A1DDF2BB}" destId="{C57B838E-BC5A-43E9-9A94-6CF1ABB2664F}" srcOrd="1" destOrd="0" presId="urn:microsoft.com/office/officeart/2005/8/layout/venn1"/>
    <dgm:cxn modelId="{C447D509-7D45-4DDD-B6D6-7C371D786FBB}" type="presOf" srcId="{CC500985-BEA4-4EA3-A12A-0100E1D8C045}" destId="{8AA798EE-498F-415C-85FC-1CB3F7566D4F}" srcOrd="0" destOrd="0" presId="urn:microsoft.com/office/officeart/2005/8/layout/venn1"/>
    <dgm:cxn modelId="{3B48341C-6CA1-40C4-9A8C-664197A94293}" type="presOf" srcId="{A6632D9C-671E-43C5-B6FE-41C6A1DDF2BB}" destId="{5F4B0C42-EBC7-467B-9AB0-DADEDE05AFB3}" srcOrd="0" destOrd="0" presId="urn:microsoft.com/office/officeart/2005/8/layout/venn1"/>
    <dgm:cxn modelId="{B1AE0B1D-E79D-4A9C-B298-5501CBA177DC}" type="presOf" srcId="{6396EF0E-E7FF-4A9D-B2FF-2C8D9197E715}" destId="{443FD629-DD3E-4B99-940D-628A786878A5}" srcOrd="0" destOrd="0" presId="urn:microsoft.com/office/officeart/2005/8/layout/venn1"/>
    <dgm:cxn modelId="{8BA2B453-3EA1-43AA-AAE1-60AF9000A9AD}" type="presOf" srcId="{4C2283F9-59DA-4E65-88C5-A11A3D1005BA}" destId="{A0CEFC5B-4407-4F79-B7C1-003A782EE45D}" srcOrd="1" destOrd="0" presId="urn:microsoft.com/office/officeart/2005/8/layout/venn1"/>
    <dgm:cxn modelId="{94F46C86-23AD-4550-9B16-ACD8A385B2D0}" type="presOf" srcId="{CC500985-BEA4-4EA3-A12A-0100E1D8C045}" destId="{38315BC8-3B91-4B4E-A292-1239CC9D61F0}" srcOrd="1" destOrd="0" presId="urn:microsoft.com/office/officeart/2005/8/layout/venn1"/>
    <dgm:cxn modelId="{4BF7B6E1-1BB6-4E97-9A3D-DF8ED38C5F14}" type="presOf" srcId="{4C2283F9-59DA-4E65-88C5-A11A3D1005BA}" destId="{3A9205ED-997C-4B63-ACE3-5481A3484BA3}" srcOrd="0" destOrd="0" presId="urn:microsoft.com/office/officeart/2005/8/layout/venn1"/>
    <dgm:cxn modelId="{939E32E4-B01A-4EAD-8B9F-9EBBE1420B16}" srcId="{6396EF0E-E7FF-4A9D-B2FF-2C8D9197E715}" destId="{A6632D9C-671E-43C5-B6FE-41C6A1DDF2BB}" srcOrd="1" destOrd="0" parTransId="{136456FB-13BD-4DB6-8824-5521BD6F0D98}" sibTransId="{E2F0FE08-EE2D-4CC8-BE49-AF7DDC16D24A}"/>
    <dgm:cxn modelId="{F1619FED-889A-456A-B0AE-C5E258D2A866}" srcId="{6396EF0E-E7FF-4A9D-B2FF-2C8D9197E715}" destId="{CC500985-BEA4-4EA3-A12A-0100E1D8C045}" srcOrd="2" destOrd="0" parTransId="{BD794B5C-04D4-40AB-A294-196641931E03}" sibTransId="{1127319A-4732-43AF-9C43-DD9ECF49017C}"/>
    <dgm:cxn modelId="{57359EFE-9BFD-4623-BECC-809CA9EBF0D5}" srcId="{6396EF0E-E7FF-4A9D-B2FF-2C8D9197E715}" destId="{4C2283F9-59DA-4E65-88C5-A11A3D1005BA}" srcOrd="0" destOrd="0" parTransId="{B70E5FCA-048C-4C0A-A5AA-DC7F49820B46}" sibTransId="{15AF2E47-3E22-4FFA-8A98-9EB657B4B15E}"/>
    <dgm:cxn modelId="{E6E4CA87-4400-4E50-90B5-A3B0EB3C2AD1}" type="presParOf" srcId="{443FD629-DD3E-4B99-940D-628A786878A5}" destId="{3A9205ED-997C-4B63-ACE3-5481A3484BA3}" srcOrd="0" destOrd="0" presId="urn:microsoft.com/office/officeart/2005/8/layout/venn1"/>
    <dgm:cxn modelId="{D0D46903-95C2-4AC6-823D-CBF5A68947BB}" type="presParOf" srcId="{443FD629-DD3E-4B99-940D-628A786878A5}" destId="{A0CEFC5B-4407-4F79-B7C1-003A782EE45D}" srcOrd="1" destOrd="0" presId="urn:microsoft.com/office/officeart/2005/8/layout/venn1"/>
    <dgm:cxn modelId="{E7CAFEF6-814C-4615-A963-6494283EA927}" type="presParOf" srcId="{443FD629-DD3E-4B99-940D-628A786878A5}" destId="{5F4B0C42-EBC7-467B-9AB0-DADEDE05AFB3}" srcOrd="2" destOrd="0" presId="urn:microsoft.com/office/officeart/2005/8/layout/venn1"/>
    <dgm:cxn modelId="{D5172F1B-9CC7-465B-94EC-81B6D3129692}" type="presParOf" srcId="{443FD629-DD3E-4B99-940D-628A786878A5}" destId="{C57B838E-BC5A-43E9-9A94-6CF1ABB2664F}" srcOrd="3" destOrd="0" presId="urn:microsoft.com/office/officeart/2005/8/layout/venn1"/>
    <dgm:cxn modelId="{33C5DA5F-5DD8-4C4A-9ECA-EA8D7FFBFE72}" type="presParOf" srcId="{443FD629-DD3E-4B99-940D-628A786878A5}" destId="{8AA798EE-498F-415C-85FC-1CB3F7566D4F}" srcOrd="4" destOrd="0" presId="urn:microsoft.com/office/officeart/2005/8/layout/venn1"/>
    <dgm:cxn modelId="{6B21FCD9-573D-445A-A8A9-3D793D489098}" type="presParOf" srcId="{443FD629-DD3E-4B99-940D-628A786878A5}" destId="{38315BC8-3B91-4B4E-A292-1239CC9D61F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96EF0E-E7FF-4A9D-B2FF-2C8D9197E715}" type="doc">
      <dgm:prSet loTypeId="urn:microsoft.com/office/officeart/2005/8/layout/venn1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2283F9-59DA-4E65-88C5-A11A3D1005BA}">
      <dgm:prSet phldrT="[Text]"/>
      <dgm:spPr/>
      <dgm:t>
        <a:bodyPr/>
        <a:lstStyle/>
        <a:p>
          <a:r>
            <a:rPr lang="en-US" dirty="0"/>
            <a:t>SWWRPC</a:t>
          </a:r>
        </a:p>
      </dgm:t>
    </dgm:pt>
    <dgm:pt modelId="{B70E5FCA-048C-4C0A-A5AA-DC7F49820B46}" type="parTrans" cxnId="{57359EFE-9BFD-4623-BECC-809CA9EBF0D5}">
      <dgm:prSet/>
      <dgm:spPr/>
      <dgm:t>
        <a:bodyPr/>
        <a:lstStyle/>
        <a:p>
          <a:endParaRPr lang="en-US"/>
        </a:p>
      </dgm:t>
    </dgm:pt>
    <dgm:pt modelId="{15AF2E47-3E22-4FFA-8A98-9EB657B4B15E}" type="sibTrans" cxnId="{57359EFE-9BFD-4623-BECC-809CA9EBF0D5}">
      <dgm:prSet/>
      <dgm:spPr/>
      <dgm:t>
        <a:bodyPr/>
        <a:lstStyle/>
        <a:p>
          <a:endParaRPr lang="en-US"/>
        </a:p>
      </dgm:t>
    </dgm:pt>
    <dgm:pt modelId="{A6632D9C-671E-43C5-B6FE-41C6A1DDF2BB}">
      <dgm:prSet phldrT="[Text]"/>
      <dgm:spPr/>
      <dgm:t>
        <a:bodyPr/>
        <a:lstStyle/>
        <a:p>
          <a:r>
            <a:rPr lang="en-US" dirty="0"/>
            <a:t>Consulting Engineer</a:t>
          </a:r>
        </a:p>
      </dgm:t>
    </dgm:pt>
    <dgm:pt modelId="{136456FB-13BD-4DB6-8824-5521BD6F0D98}" type="parTrans" cxnId="{939E32E4-B01A-4EAD-8B9F-9EBBE1420B16}">
      <dgm:prSet/>
      <dgm:spPr/>
      <dgm:t>
        <a:bodyPr/>
        <a:lstStyle/>
        <a:p>
          <a:endParaRPr lang="en-US"/>
        </a:p>
      </dgm:t>
    </dgm:pt>
    <dgm:pt modelId="{E2F0FE08-EE2D-4CC8-BE49-AF7DDC16D24A}" type="sibTrans" cxnId="{939E32E4-B01A-4EAD-8B9F-9EBBE1420B16}">
      <dgm:prSet/>
      <dgm:spPr/>
      <dgm:t>
        <a:bodyPr/>
        <a:lstStyle/>
        <a:p>
          <a:endParaRPr lang="en-US"/>
        </a:p>
      </dgm:t>
    </dgm:pt>
    <dgm:pt modelId="{CC500985-BEA4-4EA3-A12A-0100E1D8C045}">
      <dgm:prSet phldrT="[Text]"/>
      <dgm:spPr/>
      <dgm:t>
        <a:bodyPr/>
        <a:lstStyle/>
        <a:p>
          <a:r>
            <a:rPr lang="en-US" dirty="0"/>
            <a:t>Community</a:t>
          </a:r>
        </a:p>
      </dgm:t>
    </dgm:pt>
    <dgm:pt modelId="{BD794B5C-04D4-40AB-A294-196641931E03}" type="parTrans" cxnId="{F1619FED-889A-456A-B0AE-C5E258D2A866}">
      <dgm:prSet/>
      <dgm:spPr/>
      <dgm:t>
        <a:bodyPr/>
        <a:lstStyle/>
        <a:p>
          <a:endParaRPr lang="en-US"/>
        </a:p>
      </dgm:t>
    </dgm:pt>
    <dgm:pt modelId="{1127319A-4732-43AF-9C43-DD9ECF49017C}" type="sibTrans" cxnId="{F1619FED-889A-456A-B0AE-C5E258D2A866}">
      <dgm:prSet/>
      <dgm:spPr/>
      <dgm:t>
        <a:bodyPr/>
        <a:lstStyle/>
        <a:p>
          <a:endParaRPr lang="en-US"/>
        </a:p>
      </dgm:t>
    </dgm:pt>
    <dgm:pt modelId="{443FD629-DD3E-4B99-940D-628A786878A5}" type="pres">
      <dgm:prSet presAssocID="{6396EF0E-E7FF-4A9D-B2FF-2C8D9197E715}" presName="compositeShape" presStyleCnt="0">
        <dgm:presLayoutVars>
          <dgm:chMax val="7"/>
          <dgm:dir/>
          <dgm:resizeHandles val="exact"/>
        </dgm:presLayoutVars>
      </dgm:prSet>
      <dgm:spPr/>
    </dgm:pt>
    <dgm:pt modelId="{3A9205ED-997C-4B63-ACE3-5481A3484BA3}" type="pres">
      <dgm:prSet presAssocID="{4C2283F9-59DA-4E65-88C5-A11A3D1005BA}" presName="circ1" presStyleLbl="vennNode1" presStyleIdx="0" presStyleCnt="3"/>
      <dgm:spPr/>
    </dgm:pt>
    <dgm:pt modelId="{A0CEFC5B-4407-4F79-B7C1-003A782EE45D}" type="pres">
      <dgm:prSet presAssocID="{4C2283F9-59DA-4E65-88C5-A11A3D1005B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F4B0C42-EBC7-467B-9AB0-DADEDE05AFB3}" type="pres">
      <dgm:prSet presAssocID="{A6632D9C-671E-43C5-B6FE-41C6A1DDF2BB}" presName="circ2" presStyleLbl="vennNode1" presStyleIdx="1" presStyleCnt="3"/>
      <dgm:spPr/>
    </dgm:pt>
    <dgm:pt modelId="{C57B838E-BC5A-43E9-9A94-6CF1ABB2664F}" type="pres">
      <dgm:prSet presAssocID="{A6632D9C-671E-43C5-B6FE-41C6A1DDF2B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AA798EE-498F-415C-85FC-1CB3F7566D4F}" type="pres">
      <dgm:prSet presAssocID="{CC500985-BEA4-4EA3-A12A-0100E1D8C045}" presName="circ3" presStyleLbl="vennNode1" presStyleIdx="2" presStyleCnt="3"/>
      <dgm:spPr/>
    </dgm:pt>
    <dgm:pt modelId="{38315BC8-3B91-4B4E-A292-1239CC9D61F0}" type="pres">
      <dgm:prSet presAssocID="{CC500985-BEA4-4EA3-A12A-0100E1D8C04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A52E205-C54C-4EB5-B77A-52F4318E296A}" type="presOf" srcId="{A6632D9C-671E-43C5-B6FE-41C6A1DDF2BB}" destId="{C57B838E-BC5A-43E9-9A94-6CF1ABB2664F}" srcOrd="1" destOrd="0" presId="urn:microsoft.com/office/officeart/2005/8/layout/venn1"/>
    <dgm:cxn modelId="{C447D509-7D45-4DDD-B6D6-7C371D786FBB}" type="presOf" srcId="{CC500985-BEA4-4EA3-A12A-0100E1D8C045}" destId="{8AA798EE-498F-415C-85FC-1CB3F7566D4F}" srcOrd="0" destOrd="0" presId="urn:microsoft.com/office/officeart/2005/8/layout/venn1"/>
    <dgm:cxn modelId="{3B48341C-6CA1-40C4-9A8C-664197A94293}" type="presOf" srcId="{A6632D9C-671E-43C5-B6FE-41C6A1DDF2BB}" destId="{5F4B0C42-EBC7-467B-9AB0-DADEDE05AFB3}" srcOrd="0" destOrd="0" presId="urn:microsoft.com/office/officeart/2005/8/layout/venn1"/>
    <dgm:cxn modelId="{B1AE0B1D-E79D-4A9C-B298-5501CBA177DC}" type="presOf" srcId="{6396EF0E-E7FF-4A9D-B2FF-2C8D9197E715}" destId="{443FD629-DD3E-4B99-940D-628A786878A5}" srcOrd="0" destOrd="0" presId="urn:microsoft.com/office/officeart/2005/8/layout/venn1"/>
    <dgm:cxn modelId="{8BA2B453-3EA1-43AA-AAE1-60AF9000A9AD}" type="presOf" srcId="{4C2283F9-59DA-4E65-88C5-A11A3D1005BA}" destId="{A0CEFC5B-4407-4F79-B7C1-003A782EE45D}" srcOrd="1" destOrd="0" presId="urn:microsoft.com/office/officeart/2005/8/layout/venn1"/>
    <dgm:cxn modelId="{94F46C86-23AD-4550-9B16-ACD8A385B2D0}" type="presOf" srcId="{CC500985-BEA4-4EA3-A12A-0100E1D8C045}" destId="{38315BC8-3B91-4B4E-A292-1239CC9D61F0}" srcOrd="1" destOrd="0" presId="urn:microsoft.com/office/officeart/2005/8/layout/venn1"/>
    <dgm:cxn modelId="{4BF7B6E1-1BB6-4E97-9A3D-DF8ED38C5F14}" type="presOf" srcId="{4C2283F9-59DA-4E65-88C5-A11A3D1005BA}" destId="{3A9205ED-997C-4B63-ACE3-5481A3484BA3}" srcOrd="0" destOrd="0" presId="urn:microsoft.com/office/officeart/2005/8/layout/venn1"/>
    <dgm:cxn modelId="{939E32E4-B01A-4EAD-8B9F-9EBBE1420B16}" srcId="{6396EF0E-E7FF-4A9D-B2FF-2C8D9197E715}" destId="{A6632D9C-671E-43C5-B6FE-41C6A1DDF2BB}" srcOrd="1" destOrd="0" parTransId="{136456FB-13BD-4DB6-8824-5521BD6F0D98}" sibTransId="{E2F0FE08-EE2D-4CC8-BE49-AF7DDC16D24A}"/>
    <dgm:cxn modelId="{F1619FED-889A-456A-B0AE-C5E258D2A866}" srcId="{6396EF0E-E7FF-4A9D-B2FF-2C8D9197E715}" destId="{CC500985-BEA4-4EA3-A12A-0100E1D8C045}" srcOrd="2" destOrd="0" parTransId="{BD794B5C-04D4-40AB-A294-196641931E03}" sibTransId="{1127319A-4732-43AF-9C43-DD9ECF49017C}"/>
    <dgm:cxn modelId="{57359EFE-9BFD-4623-BECC-809CA9EBF0D5}" srcId="{6396EF0E-E7FF-4A9D-B2FF-2C8D9197E715}" destId="{4C2283F9-59DA-4E65-88C5-A11A3D1005BA}" srcOrd="0" destOrd="0" parTransId="{B70E5FCA-048C-4C0A-A5AA-DC7F49820B46}" sibTransId="{15AF2E47-3E22-4FFA-8A98-9EB657B4B15E}"/>
    <dgm:cxn modelId="{E6E4CA87-4400-4E50-90B5-A3B0EB3C2AD1}" type="presParOf" srcId="{443FD629-DD3E-4B99-940D-628A786878A5}" destId="{3A9205ED-997C-4B63-ACE3-5481A3484BA3}" srcOrd="0" destOrd="0" presId="urn:microsoft.com/office/officeart/2005/8/layout/venn1"/>
    <dgm:cxn modelId="{D0D46903-95C2-4AC6-823D-CBF5A68947BB}" type="presParOf" srcId="{443FD629-DD3E-4B99-940D-628A786878A5}" destId="{A0CEFC5B-4407-4F79-B7C1-003A782EE45D}" srcOrd="1" destOrd="0" presId="urn:microsoft.com/office/officeart/2005/8/layout/venn1"/>
    <dgm:cxn modelId="{E7CAFEF6-814C-4615-A963-6494283EA927}" type="presParOf" srcId="{443FD629-DD3E-4B99-940D-628A786878A5}" destId="{5F4B0C42-EBC7-467B-9AB0-DADEDE05AFB3}" srcOrd="2" destOrd="0" presId="urn:microsoft.com/office/officeart/2005/8/layout/venn1"/>
    <dgm:cxn modelId="{D5172F1B-9CC7-465B-94EC-81B6D3129692}" type="presParOf" srcId="{443FD629-DD3E-4B99-940D-628A786878A5}" destId="{C57B838E-BC5A-43E9-9A94-6CF1ABB2664F}" srcOrd="3" destOrd="0" presId="urn:microsoft.com/office/officeart/2005/8/layout/venn1"/>
    <dgm:cxn modelId="{33C5DA5F-5DD8-4C4A-9ECA-EA8D7FFBFE72}" type="presParOf" srcId="{443FD629-DD3E-4B99-940D-628A786878A5}" destId="{8AA798EE-498F-415C-85FC-1CB3F7566D4F}" srcOrd="4" destOrd="0" presId="urn:microsoft.com/office/officeart/2005/8/layout/venn1"/>
    <dgm:cxn modelId="{6B21FCD9-573D-445A-A8A9-3D793D489098}" type="presParOf" srcId="{443FD629-DD3E-4B99-940D-628A786878A5}" destId="{38315BC8-3B91-4B4E-A292-1239CC9D61F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96EF0E-E7FF-4A9D-B2FF-2C8D9197E715}" type="doc">
      <dgm:prSet loTypeId="urn:microsoft.com/office/officeart/2005/8/layout/venn1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2283F9-59DA-4E65-88C5-A11A3D1005BA}">
      <dgm:prSet phldrT="[Text]"/>
      <dgm:spPr/>
      <dgm:t>
        <a:bodyPr/>
        <a:lstStyle/>
        <a:p>
          <a:r>
            <a:rPr lang="en-US" dirty="0"/>
            <a:t>SWWRPC</a:t>
          </a:r>
        </a:p>
      </dgm:t>
    </dgm:pt>
    <dgm:pt modelId="{B70E5FCA-048C-4C0A-A5AA-DC7F49820B46}" type="parTrans" cxnId="{57359EFE-9BFD-4623-BECC-809CA9EBF0D5}">
      <dgm:prSet/>
      <dgm:spPr/>
      <dgm:t>
        <a:bodyPr/>
        <a:lstStyle/>
        <a:p>
          <a:endParaRPr lang="en-US"/>
        </a:p>
      </dgm:t>
    </dgm:pt>
    <dgm:pt modelId="{15AF2E47-3E22-4FFA-8A98-9EB657B4B15E}" type="sibTrans" cxnId="{57359EFE-9BFD-4623-BECC-809CA9EBF0D5}">
      <dgm:prSet/>
      <dgm:spPr/>
      <dgm:t>
        <a:bodyPr/>
        <a:lstStyle/>
        <a:p>
          <a:endParaRPr lang="en-US"/>
        </a:p>
      </dgm:t>
    </dgm:pt>
    <dgm:pt modelId="{A6632D9C-671E-43C5-B6FE-41C6A1DDF2BB}">
      <dgm:prSet phldrT="[Text]"/>
      <dgm:spPr/>
      <dgm:t>
        <a:bodyPr/>
        <a:lstStyle/>
        <a:p>
          <a:r>
            <a:rPr lang="en-US" dirty="0"/>
            <a:t>Consulting Engineer</a:t>
          </a:r>
        </a:p>
      </dgm:t>
    </dgm:pt>
    <dgm:pt modelId="{136456FB-13BD-4DB6-8824-5521BD6F0D98}" type="parTrans" cxnId="{939E32E4-B01A-4EAD-8B9F-9EBBE1420B16}">
      <dgm:prSet/>
      <dgm:spPr/>
      <dgm:t>
        <a:bodyPr/>
        <a:lstStyle/>
        <a:p>
          <a:endParaRPr lang="en-US"/>
        </a:p>
      </dgm:t>
    </dgm:pt>
    <dgm:pt modelId="{E2F0FE08-EE2D-4CC8-BE49-AF7DDC16D24A}" type="sibTrans" cxnId="{939E32E4-B01A-4EAD-8B9F-9EBBE1420B16}">
      <dgm:prSet/>
      <dgm:spPr/>
      <dgm:t>
        <a:bodyPr/>
        <a:lstStyle/>
        <a:p>
          <a:endParaRPr lang="en-US"/>
        </a:p>
      </dgm:t>
    </dgm:pt>
    <dgm:pt modelId="{CC500985-BEA4-4EA3-A12A-0100E1D8C045}">
      <dgm:prSet phldrT="[Text]"/>
      <dgm:spPr/>
      <dgm:t>
        <a:bodyPr/>
        <a:lstStyle/>
        <a:p>
          <a:r>
            <a:rPr lang="en-US" dirty="0"/>
            <a:t>Community</a:t>
          </a:r>
        </a:p>
      </dgm:t>
    </dgm:pt>
    <dgm:pt modelId="{BD794B5C-04D4-40AB-A294-196641931E03}" type="parTrans" cxnId="{F1619FED-889A-456A-B0AE-C5E258D2A866}">
      <dgm:prSet/>
      <dgm:spPr/>
      <dgm:t>
        <a:bodyPr/>
        <a:lstStyle/>
        <a:p>
          <a:endParaRPr lang="en-US"/>
        </a:p>
      </dgm:t>
    </dgm:pt>
    <dgm:pt modelId="{1127319A-4732-43AF-9C43-DD9ECF49017C}" type="sibTrans" cxnId="{F1619FED-889A-456A-B0AE-C5E258D2A866}">
      <dgm:prSet/>
      <dgm:spPr/>
      <dgm:t>
        <a:bodyPr/>
        <a:lstStyle/>
        <a:p>
          <a:endParaRPr lang="en-US"/>
        </a:p>
      </dgm:t>
    </dgm:pt>
    <dgm:pt modelId="{443FD629-DD3E-4B99-940D-628A786878A5}" type="pres">
      <dgm:prSet presAssocID="{6396EF0E-E7FF-4A9D-B2FF-2C8D9197E715}" presName="compositeShape" presStyleCnt="0">
        <dgm:presLayoutVars>
          <dgm:chMax val="7"/>
          <dgm:dir/>
          <dgm:resizeHandles val="exact"/>
        </dgm:presLayoutVars>
      </dgm:prSet>
      <dgm:spPr/>
    </dgm:pt>
    <dgm:pt modelId="{3A9205ED-997C-4B63-ACE3-5481A3484BA3}" type="pres">
      <dgm:prSet presAssocID="{4C2283F9-59DA-4E65-88C5-A11A3D1005BA}" presName="circ1" presStyleLbl="vennNode1" presStyleIdx="0" presStyleCnt="3"/>
      <dgm:spPr/>
    </dgm:pt>
    <dgm:pt modelId="{A0CEFC5B-4407-4F79-B7C1-003A782EE45D}" type="pres">
      <dgm:prSet presAssocID="{4C2283F9-59DA-4E65-88C5-A11A3D1005B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F4B0C42-EBC7-467B-9AB0-DADEDE05AFB3}" type="pres">
      <dgm:prSet presAssocID="{A6632D9C-671E-43C5-B6FE-41C6A1DDF2BB}" presName="circ2" presStyleLbl="vennNode1" presStyleIdx="1" presStyleCnt="3"/>
      <dgm:spPr/>
    </dgm:pt>
    <dgm:pt modelId="{C57B838E-BC5A-43E9-9A94-6CF1ABB2664F}" type="pres">
      <dgm:prSet presAssocID="{A6632D9C-671E-43C5-B6FE-41C6A1DDF2B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AA798EE-498F-415C-85FC-1CB3F7566D4F}" type="pres">
      <dgm:prSet presAssocID="{CC500985-BEA4-4EA3-A12A-0100E1D8C045}" presName="circ3" presStyleLbl="vennNode1" presStyleIdx="2" presStyleCnt="3"/>
      <dgm:spPr/>
    </dgm:pt>
    <dgm:pt modelId="{38315BC8-3B91-4B4E-A292-1239CC9D61F0}" type="pres">
      <dgm:prSet presAssocID="{CC500985-BEA4-4EA3-A12A-0100E1D8C04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A52E205-C54C-4EB5-B77A-52F4318E296A}" type="presOf" srcId="{A6632D9C-671E-43C5-B6FE-41C6A1DDF2BB}" destId="{C57B838E-BC5A-43E9-9A94-6CF1ABB2664F}" srcOrd="1" destOrd="0" presId="urn:microsoft.com/office/officeart/2005/8/layout/venn1"/>
    <dgm:cxn modelId="{C447D509-7D45-4DDD-B6D6-7C371D786FBB}" type="presOf" srcId="{CC500985-BEA4-4EA3-A12A-0100E1D8C045}" destId="{8AA798EE-498F-415C-85FC-1CB3F7566D4F}" srcOrd="0" destOrd="0" presId="urn:microsoft.com/office/officeart/2005/8/layout/venn1"/>
    <dgm:cxn modelId="{3B48341C-6CA1-40C4-9A8C-664197A94293}" type="presOf" srcId="{A6632D9C-671E-43C5-B6FE-41C6A1DDF2BB}" destId="{5F4B0C42-EBC7-467B-9AB0-DADEDE05AFB3}" srcOrd="0" destOrd="0" presId="urn:microsoft.com/office/officeart/2005/8/layout/venn1"/>
    <dgm:cxn modelId="{B1AE0B1D-E79D-4A9C-B298-5501CBA177DC}" type="presOf" srcId="{6396EF0E-E7FF-4A9D-B2FF-2C8D9197E715}" destId="{443FD629-DD3E-4B99-940D-628A786878A5}" srcOrd="0" destOrd="0" presId="urn:microsoft.com/office/officeart/2005/8/layout/venn1"/>
    <dgm:cxn modelId="{8BA2B453-3EA1-43AA-AAE1-60AF9000A9AD}" type="presOf" srcId="{4C2283F9-59DA-4E65-88C5-A11A3D1005BA}" destId="{A0CEFC5B-4407-4F79-B7C1-003A782EE45D}" srcOrd="1" destOrd="0" presId="urn:microsoft.com/office/officeart/2005/8/layout/venn1"/>
    <dgm:cxn modelId="{94F46C86-23AD-4550-9B16-ACD8A385B2D0}" type="presOf" srcId="{CC500985-BEA4-4EA3-A12A-0100E1D8C045}" destId="{38315BC8-3B91-4B4E-A292-1239CC9D61F0}" srcOrd="1" destOrd="0" presId="urn:microsoft.com/office/officeart/2005/8/layout/venn1"/>
    <dgm:cxn modelId="{4BF7B6E1-1BB6-4E97-9A3D-DF8ED38C5F14}" type="presOf" srcId="{4C2283F9-59DA-4E65-88C5-A11A3D1005BA}" destId="{3A9205ED-997C-4B63-ACE3-5481A3484BA3}" srcOrd="0" destOrd="0" presId="urn:microsoft.com/office/officeart/2005/8/layout/venn1"/>
    <dgm:cxn modelId="{939E32E4-B01A-4EAD-8B9F-9EBBE1420B16}" srcId="{6396EF0E-E7FF-4A9D-B2FF-2C8D9197E715}" destId="{A6632D9C-671E-43C5-B6FE-41C6A1DDF2BB}" srcOrd="1" destOrd="0" parTransId="{136456FB-13BD-4DB6-8824-5521BD6F0D98}" sibTransId="{E2F0FE08-EE2D-4CC8-BE49-AF7DDC16D24A}"/>
    <dgm:cxn modelId="{F1619FED-889A-456A-B0AE-C5E258D2A866}" srcId="{6396EF0E-E7FF-4A9D-B2FF-2C8D9197E715}" destId="{CC500985-BEA4-4EA3-A12A-0100E1D8C045}" srcOrd="2" destOrd="0" parTransId="{BD794B5C-04D4-40AB-A294-196641931E03}" sibTransId="{1127319A-4732-43AF-9C43-DD9ECF49017C}"/>
    <dgm:cxn modelId="{57359EFE-9BFD-4623-BECC-809CA9EBF0D5}" srcId="{6396EF0E-E7FF-4A9D-B2FF-2C8D9197E715}" destId="{4C2283F9-59DA-4E65-88C5-A11A3D1005BA}" srcOrd="0" destOrd="0" parTransId="{B70E5FCA-048C-4C0A-A5AA-DC7F49820B46}" sibTransId="{15AF2E47-3E22-4FFA-8A98-9EB657B4B15E}"/>
    <dgm:cxn modelId="{E6E4CA87-4400-4E50-90B5-A3B0EB3C2AD1}" type="presParOf" srcId="{443FD629-DD3E-4B99-940D-628A786878A5}" destId="{3A9205ED-997C-4B63-ACE3-5481A3484BA3}" srcOrd="0" destOrd="0" presId="urn:microsoft.com/office/officeart/2005/8/layout/venn1"/>
    <dgm:cxn modelId="{D0D46903-95C2-4AC6-823D-CBF5A68947BB}" type="presParOf" srcId="{443FD629-DD3E-4B99-940D-628A786878A5}" destId="{A0CEFC5B-4407-4F79-B7C1-003A782EE45D}" srcOrd="1" destOrd="0" presId="urn:microsoft.com/office/officeart/2005/8/layout/venn1"/>
    <dgm:cxn modelId="{E7CAFEF6-814C-4615-A963-6494283EA927}" type="presParOf" srcId="{443FD629-DD3E-4B99-940D-628A786878A5}" destId="{5F4B0C42-EBC7-467B-9AB0-DADEDE05AFB3}" srcOrd="2" destOrd="0" presId="urn:microsoft.com/office/officeart/2005/8/layout/venn1"/>
    <dgm:cxn modelId="{D5172F1B-9CC7-465B-94EC-81B6D3129692}" type="presParOf" srcId="{443FD629-DD3E-4B99-940D-628A786878A5}" destId="{C57B838E-BC5A-43E9-9A94-6CF1ABB2664F}" srcOrd="3" destOrd="0" presId="urn:microsoft.com/office/officeart/2005/8/layout/venn1"/>
    <dgm:cxn modelId="{33C5DA5F-5DD8-4C4A-9ECA-EA8D7FFBFE72}" type="presParOf" srcId="{443FD629-DD3E-4B99-940D-628A786878A5}" destId="{8AA798EE-498F-415C-85FC-1CB3F7566D4F}" srcOrd="4" destOrd="0" presId="urn:microsoft.com/office/officeart/2005/8/layout/venn1"/>
    <dgm:cxn modelId="{6B21FCD9-573D-445A-A8A9-3D793D489098}" type="presParOf" srcId="{443FD629-DD3E-4B99-940D-628A786878A5}" destId="{38315BC8-3B91-4B4E-A292-1239CC9D61F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970C46-F6EB-419B-962E-F5B8B874EC18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2E4D87-8AE1-4169-B89E-9111BF9187DD}">
      <dgm:prSet phldrT="[Text]" custT="1"/>
      <dgm:spPr/>
      <dgm:t>
        <a:bodyPr/>
        <a:lstStyle/>
        <a:p>
          <a:r>
            <a:rPr lang="en-US" sz="2000" dirty="0"/>
            <a:t>2</a:t>
          </a:r>
        </a:p>
      </dgm:t>
    </dgm:pt>
    <dgm:pt modelId="{74D99277-B3F6-415A-85D6-4A8EBFD06E4E}" type="parTrans" cxnId="{7940FEB4-7382-4CF5-9EDD-EAD262EF4744}">
      <dgm:prSet/>
      <dgm:spPr/>
      <dgm:t>
        <a:bodyPr/>
        <a:lstStyle/>
        <a:p>
          <a:endParaRPr lang="en-US" sz="2000"/>
        </a:p>
      </dgm:t>
    </dgm:pt>
    <dgm:pt modelId="{33B4F06A-B78E-4A7C-A6B9-64D26EA54A52}" type="sibTrans" cxnId="{7940FEB4-7382-4CF5-9EDD-EAD262EF4744}">
      <dgm:prSet/>
      <dgm:spPr/>
      <dgm:t>
        <a:bodyPr/>
        <a:lstStyle/>
        <a:p>
          <a:endParaRPr lang="en-US" sz="2000"/>
        </a:p>
      </dgm:t>
    </dgm:pt>
    <dgm:pt modelId="{EF0E64D5-2029-4865-8150-02A47D024577}">
      <dgm:prSet phldrT="[Text]" custT="1"/>
      <dgm:spPr/>
      <dgm:t>
        <a:bodyPr/>
        <a:lstStyle/>
        <a:p>
          <a:r>
            <a:rPr lang="en-US" sz="2000" dirty="0"/>
            <a:t>Public Works Grants</a:t>
          </a:r>
        </a:p>
      </dgm:t>
    </dgm:pt>
    <dgm:pt modelId="{34D20633-3110-4E48-B41E-0D36176B16D8}" type="parTrans" cxnId="{76A6D982-26E7-41C4-BC1D-9CF360522E0D}">
      <dgm:prSet/>
      <dgm:spPr/>
      <dgm:t>
        <a:bodyPr/>
        <a:lstStyle/>
        <a:p>
          <a:endParaRPr lang="en-US" sz="2000"/>
        </a:p>
      </dgm:t>
    </dgm:pt>
    <dgm:pt modelId="{4B152C77-6F3A-482A-BC3C-B6DC5025D813}" type="sibTrans" cxnId="{76A6D982-26E7-41C4-BC1D-9CF360522E0D}">
      <dgm:prSet/>
      <dgm:spPr/>
      <dgm:t>
        <a:bodyPr/>
        <a:lstStyle/>
        <a:p>
          <a:endParaRPr lang="en-US" sz="2000"/>
        </a:p>
      </dgm:t>
    </dgm:pt>
    <dgm:pt modelId="{5549A311-4B9E-4FF5-9A59-EA2F4CAD3E98}">
      <dgm:prSet phldrT="[Text]" custT="1"/>
      <dgm:spPr/>
      <dgm:t>
        <a:bodyPr/>
        <a:lstStyle/>
        <a:p>
          <a:endParaRPr lang="en-US" sz="2000" dirty="0"/>
        </a:p>
      </dgm:t>
    </dgm:pt>
    <dgm:pt modelId="{B7506CA0-AF72-425D-AC70-1AE45C00B82E}" type="parTrans" cxnId="{00C46760-2EB7-4376-9376-13B2168BD3E4}">
      <dgm:prSet/>
      <dgm:spPr/>
      <dgm:t>
        <a:bodyPr/>
        <a:lstStyle/>
        <a:p>
          <a:endParaRPr lang="en-US" sz="2000"/>
        </a:p>
      </dgm:t>
    </dgm:pt>
    <dgm:pt modelId="{D25310A9-8D0B-488B-858A-C2FE31C62584}" type="sibTrans" cxnId="{00C46760-2EB7-4376-9376-13B2168BD3E4}">
      <dgm:prSet/>
      <dgm:spPr/>
      <dgm:t>
        <a:bodyPr/>
        <a:lstStyle/>
        <a:p>
          <a:endParaRPr lang="en-US" sz="2000"/>
        </a:p>
      </dgm:t>
    </dgm:pt>
    <dgm:pt modelId="{C29B060B-2FED-48C6-AF72-A2C4BC9B187E}">
      <dgm:prSet phldrT="[Text]" custT="1"/>
      <dgm:spPr/>
      <dgm:t>
        <a:bodyPr/>
        <a:lstStyle/>
        <a:p>
          <a:r>
            <a:rPr lang="en-US" sz="2000" dirty="0"/>
            <a:t>$1.43 million</a:t>
          </a:r>
        </a:p>
      </dgm:t>
    </dgm:pt>
    <dgm:pt modelId="{EFF642F4-66AB-4BEC-AC49-0B768EA635C7}" type="parTrans" cxnId="{8E622394-DE12-46F0-8B0C-B8E73DF3F477}">
      <dgm:prSet/>
      <dgm:spPr/>
      <dgm:t>
        <a:bodyPr/>
        <a:lstStyle/>
        <a:p>
          <a:endParaRPr lang="en-US" sz="2000"/>
        </a:p>
      </dgm:t>
    </dgm:pt>
    <dgm:pt modelId="{B5316528-21B9-4B1F-AD38-45D28F1DEE50}" type="sibTrans" cxnId="{8E622394-DE12-46F0-8B0C-B8E73DF3F477}">
      <dgm:prSet/>
      <dgm:spPr/>
      <dgm:t>
        <a:bodyPr/>
        <a:lstStyle/>
        <a:p>
          <a:endParaRPr lang="en-US" sz="2000"/>
        </a:p>
      </dgm:t>
    </dgm:pt>
    <dgm:pt modelId="{11C37B41-28C1-4599-81A6-79E3C10BDA0F}">
      <dgm:prSet phldrT="[Text]" custT="1"/>
      <dgm:spPr/>
      <dgm:t>
        <a:bodyPr/>
        <a:lstStyle/>
        <a:p>
          <a:r>
            <a:rPr lang="en-US" sz="2000" dirty="0"/>
            <a:t>Grant Funding</a:t>
          </a:r>
        </a:p>
      </dgm:t>
    </dgm:pt>
    <dgm:pt modelId="{CC560CEE-CE3D-4803-9983-D4CC64F780A7}" type="parTrans" cxnId="{4B260384-C589-4CC3-A27F-9BCE17E56DEE}">
      <dgm:prSet/>
      <dgm:spPr/>
      <dgm:t>
        <a:bodyPr/>
        <a:lstStyle/>
        <a:p>
          <a:endParaRPr lang="en-US" sz="2000"/>
        </a:p>
      </dgm:t>
    </dgm:pt>
    <dgm:pt modelId="{59C7357E-BA2E-4432-8084-F1E4D92D8361}" type="sibTrans" cxnId="{4B260384-C589-4CC3-A27F-9BCE17E56DEE}">
      <dgm:prSet/>
      <dgm:spPr/>
      <dgm:t>
        <a:bodyPr/>
        <a:lstStyle/>
        <a:p>
          <a:endParaRPr lang="en-US" sz="2000"/>
        </a:p>
      </dgm:t>
    </dgm:pt>
    <dgm:pt modelId="{9E23DD39-79D6-471F-9301-BCEF6C1530E0}">
      <dgm:prSet phldrT="[Text]" custT="1"/>
      <dgm:spPr/>
      <dgm:t>
        <a:bodyPr/>
        <a:lstStyle/>
        <a:p>
          <a:endParaRPr lang="en-US" sz="2000" dirty="0"/>
        </a:p>
      </dgm:t>
    </dgm:pt>
    <dgm:pt modelId="{3AB3B73E-2F70-4A12-9EEC-161420D214DE}" type="parTrans" cxnId="{20AF5953-CA06-4E42-B786-F3581F173C2B}">
      <dgm:prSet/>
      <dgm:spPr/>
      <dgm:t>
        <a:bodyPr/>
        <a:lstStyle/>
        <a:p>
          <a:endParaRPr lang="en-US" sz="2000"/>
        </a:p>
      </dgm:t>
    </dgm:pt>
    <dgm:pt modelId="{5DE16E5B-FEFA-4D43-972F-F105278C8942}" type="sibTrans" cxnId="{20AF5953-CA06-4E42-B786-F3581F173C2B}">
      <dgm:prSet/>
      <dgm:spPr/>
      <dgm:t>
        <a:bodyPr/>
        <a:lstStyle/>
        <a:p>
          <a:endParaRPr lang="en-US" sz="2000"/>
        </a:p>
      </dgm:t>
    </dgm:pt>
    <dgm:pt modelId="{E72FE054-E777-42C8-A47B-88BC755A0999}">
      <dgm:prSet phldrT="[Text]" custT="1"/>
      <dgm:spPr/>
      <dgm:t>
        <a:bodyPr/>
        <a:lstStyle/>
        <a:p>
          <a:r>
            <a:rPr lang="en-US" sz="2000" dirty="0"/>
            <a:t>$3.14 million</a:t>
          </a:r>
        </a:p>
      </dgm:t>
    </dgm:pt>
    <dgm:pt modelId="{FF7A88B6-907B-44CF-88FB-88FFF0CF85CA}" type="parTrans" cxnId="{B4885DB9-E55B-4AC5-A3D4-F9AC762A4AE0}">
      <dgm:prSet/>
      <dgm:spPr/>
      <dgm:t>
        <a:bodyPr/>
        <a:lstStyle/>
        <a:p>
          <a:endParaRPr lang="en-US" sz="2000"/>
        </a:p>
      </dgm:t>
    </dgm:pt>
    <dgm:pt modelId="{14607F63-42B6-42CB-8949-06273EDC1188}" type="sibTrans" cxnId="{B4885DB9-E55B-4AC5-A3D4-F9AC762A4AE0}">
      <dgm:prSet/>
      <dgm:spPr/>
      <dgm:t>
        <a:bodyPr/>
        <a:lstStyle/>
        <a:p>
          <a:endParaRPr lang="en-US" sz="2000"/>
        </a:p>
      </dgm:t>
    </dgm:pt>
    <dgm:pt modelId="{B2F57588-7390-4C3D-BC7C-E0C7366F1A47}">
      <dgm:prSet phldrT="[Text]" custT="1"/>
      <dgm:spPr/>
      <dgm:t>
        <a:bodyPr/>
        <a:lstStyle/>
        <a:p>
          <a:r>
            <a:rPr lang="en-US" sz="2000" dirty="0"/>
            <a:t>Total Investment</a:t>
          </a:r>
        </a:p>
      </dgm:t>
    </dgm:pt>
    <dgm:pt modelId="{28BA0053-AE2F-46A7-88E0-BA5D89B03B04}" type="parTrans" cxnId="{78A40F1F-DE89-411C-9F91-8A3C6F3A5F06}">
      <dgm:prSet/>
      <dgm:spPr/>
      <dgm:t>
        <a:bodyPr/>
        <a:lstStyle/>
        <a:p>
          <a:endParaRPr lang="en-US" sz="2000"/>
        </a:p>
      </dgm:t>
    </dgm:pt>
    <dgm:pt modelId="{34428C64-607B-4782-97DB-38E138B99A11}" type="sibTrans" cxnId="{78A40F1F-DE89-411C-9F91-8A3C6F3A5F06}">
      <dgm:prSet/>
      <dgm:spPr/>
      <dgm:t>
        <a:bodyPr/>
        <a:lstStyle/>
        <a:p>
          <a:endParaRPr lang="en-US" sz="2000"/>
        </a:p>
      </dgm:t>
    </dgm:pt>
    <dgm:pt modelId="{5A81944A-B539-4D97-88A9-840D0268ACAC}">
      <dgm:prSet custT="1"/>
      <dgm:spPr/>
      <dgm:t>
        <a:bodyPr/>
        <a:lstStyle/>
        <a:p>
          <a:r>
            <a:rPr lang="en-US" sz="2000" dirty="0"/>
            <a:t>104</a:t>
          </a:r>
        </a:p>
      </dgm:t>
    </dgm:pt>
    <dgm:pt modelId="{ACBCC97B-0866-4426-8E8D-A617C2129A09}" type="parTrans" cxnId="{648B5B9A-5E24-4375-8017-35D37F559FED}">
      <dgm:prSet/>
      <dgm:spPr/>
      <dgm:t>
        <a:bodyPr/>
        <a:lstStyle/>
        <a:p>
          <a:endParaRPr lang="en-US" sz="2000"/>
        </a:p>
      </dgm:t>
    </dgm:pt>
    <dgm:pt modelId="{DA868DCB-2C20-4F2E-8821-B97289A0B0A9}" type="sibTrans" cxnId="{648B5B9A-5E24-4375-8017-35D37F559FED}">
      <dgm:prSet/>
      <dgm:spPr/>
      <dgm:t>
        <a:bodyPr/>
        <a:lstStyle/>
        <a:p>
          <a:endParaRPr lang="en-US" sz="2000"/>
        </a:p>
      </dgm:t>
    </dgm:pt>
    <dgm:pt modelId="{9D547090-9F99-469F-A91D-048E8C02D1BE}">
      <dgm:prSet custT="1"/>
      <dgm:spPr/>
      <dgm:t>
        <a:bodyPr/>
        <a:lstStyle/>
        <a:p>
          <a:r>
            <a:rPr lang="en-US" sz="2000" dirty="0"/>
            <a:t>Acres Developed</a:t>
          </a:r>
        </a:p>
      </dgm:t>
    </dgm:pt>
    <dgm:pt modelId="{F890E6C3-B272-42C5-99D0-D839F9C1A36F}" type="parTrans" cxnId="{B848DA23-BF3B-42A9-BBA7-1CA1AD18B63B}">
      <dgm:prSet/>
      <dgm:spPr/>
      <dgm:t>
        <a:bodyPr/>
        <a:lstStyle/>
        <a:p>
          <a:endParaRPr lang="en-US" sz="2000"/>
        </a:p>
      </dgm:t>
    </dgm:pt>
    <dgm:pt modelId="{AD3D3AA9-D6EF-4609-A42D-A2671619A2AA}" type="sibTrans" cxnId="{B848DA23-BF3B-42A9-BBA7-1CA1AD18B63B}">
      <dgm:prSet/>
      <dgm:spPr/>
      <dgm:t>
        <a:bodyPr/>
        <a:lstStyle/>
        <a:p>
          <a:endParaRPr lang="en-US" sz="2000"/>
        </a:p>
      </dgm:t>
    </dgm:pt>
    <dgm:pt modelId="{DD38BFAC-4ECF-43B3-B1FB-86C13CE59AFA}">
      <dgm:prSet phldrT="[Text]" custT="1"/>
      <dgm:spPr/>
      <dgm:t>
        <a:bodyPr/>
        <a:lstStyle/>
        <a:p>
          <a:endParaRPr lang="en-US" sz="2000" dirty="0"/>
        </a:p>
      </dgm:t>
    </dgm:pt>
    <dgm:pt modelId="{244888B0-7028-45A9-83BF-DEF29925A42E}" type="parTrans" cxnId="{6424E8F8-3AA0-4496-AAD2-BD15A48A09DD}">
      <dgm:prSet/>
      <dgm:spPr/>
      <dgm:t>
        <a:bodyPr/>
        <a:lstStyle/>
        <a:p>
          <a:endParaRPr lang="en-US" sz="2000"/>
        </a:p>
      </dgm:t>
    </dgm:pt>
    <dgm:pt modelId="{2253E29F-13D5-474C-A87D-465A2F4EEE4F}" type="sibTrans" cxnId="{6424E8F8-3AA0-4496-AAD2-BD15A48A09DD}">
      <dgm:prSet/>
      <dgm:spPr/>
      <dgm:t>
        <a:bodyPr/>
        <a:lstStyle/>
        <a:p>
          <a:endParaRPr lang="en-US" sz="2000"/>
        </a:p>
      </dgm:t>
    </dgm:pt>
    <dgm:pt modelId="{33D3BBB0-A6A4-4EDC-BA4F-314F572984AC}">
      <dgm:prSet custT="1"/>
      <dgm:spPr/>
      <dgm:t>
        <a:bodyPr/>
        <a:lstStyle/>
        <a:p>
          <a:endParaRPr lang="en-US" sz="2000" dirty="0"/>
        </a:p>
      </dgm:t>
    </dgm:pt>
    <dgm:pt modelId="{5B46C6CD-435C-464C-BA9E-5FE009A31A9D}" type="parTrans" cxnId="{D92FECEA-8B95-4A06-90E9-62CBB06F9B96}">
      <dgm:prSet/>
      <dgm:spPr/>
      <dgm:t>
        <a:bodyPr/>
        <a:lstStyle/>
        <a:p>
          <a:endParaRPr lang="en-US" sz="2000"/>
        </a:p>
      </dgm:t>
    </dgm:pt>
    <dgm:pt modelId="{3CC00FBA-9BFB-4F53-9C6B-3225C6634C5C}" type="sibTrans" cxnId="{D92FECEA-8B95-4A06-90E9-62CBB06F9B96}">
      <dgm:prSet/>
      <dgm:spPr/>
      <dgm:t>
        <a:bodyPr/>
        <a:lstStyle/>
        <a:p>
          <a:endParaRPr lang="en-US" sz="2000"/>
        </a:p>
      </dgm:t>
    </dgm:pt>
    <dgm:pt modelId="{28503031-DD0A-4810-B910-427EC561CA32}" type="pres">
      <dgm:prSet presAssocID="{F8970C46-F6EB-419B-962E-F5B8B874EC18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AC7E9C27-E77D-4A58-BB43-CDE6E0ABED85}" type="pres">
      <dgm:prSet presAssocID="{FC2E4D87-8AE1-4169-B89E-9111BF9187DD}" presName="composite" presStyleCnt="0"/>
      <dgm:spPr/>
    </dgm:pt>
    <dgm:pt modelId="{080EDC7A-E57D-4600-BE18-9F390AFCDD96}" type="pres">
      <dgm:prSet presAssocID="{FC2E4D87-8AE1-4169-B89E-9111BF9187DD}" presName="FirstChild" presStyleLbl="revTx" presStyleIdx="0" presStyleCnt="8" custScaleX="76756">
        <dgm:presLayoutVars>
          <dgm:chMax val="0"/>
          <dgm:chPref val="0"/>
          <dgm:bulletEnabled val="1"/>
        </dgm:presLayoutVars>
      </dgm:prSet>
      <dgm:spPr/>
    </dgm:pt>
    <dgm:pt modelId="{A7B40DF5-DA0D-4C9A-8221-D23EC178D5B1}" type="pres">
      <dgm:prSet presAssocID="{FC2E4D87-8AE1-4169-B89E-9111BF9187DD}" presName="Parent" presStyleLbl="alignNode1" presStyleIdx="0" presStyleCnt="4" custScaleX="133531">
        <dgm:presLayoutVars>
          <dgm:chMax val="3"/>
          <dgm:chPref val="3"/>
          <dgm:bulletEnabled val="1"/>
        </dgm:presLayoutVars>
      </dgm:prSet>
      <dgm:spPr/>
    </dgm:pt>
    <dgm:pt modelId="{50C30C2A-F11B-4F87-9C05-0CA3BCB73EB4}" type="pres">
      <dgm:prSet presAssocID="{FC2E4D87-8AE1-4169-B89E-9111BF9187DD}" presName="Accent" presStyleLbl="parChTrans1D1" presStyleIdx="0" presStyleCnt="4"/>
      <dgm:spPr/>
    </dgm:pt>
    <dgm:pt modelId="{7D6C3071-A9C6-4D68-9B60-2C4D4001D7A2}" type="pres">
      <dgm:prSet presAssocID="{FC2E4D87-8AE1-4169-B89E-9111BF9187DD}" presName="Child" presStyleLbl="revTx" presStyleIdx="1" presStyleCnt="8">
        <dgm:presLayoutVars>
          <dgm:chMax val="0"/>
          <dgm:chPref val="0"/>
          <dgm:bulletEnabled val="1"/>
        </dgm:presLayoutVars>
      </dgm:prSet>
      <dgm:spPr/>
    </dgm:pt>
    <dgm:pt modelId="{12BC466E-2CF1-4AED-96B7-D51525F52102}" type="pres">
      <dgm:prSet presAssocID="{33B4F06A-B78E-4A7C-A6B9-64D26EA54A52}" presName="sibTrans" presStyleCnt="0"/>
      <dgm:spPr/>
    </dgm:pt>
    <dgm:pt modelId="{4E3B9BA0-09A7-4B8C-8668-64354AF2D65F}" type="pres">
      <dgm:prSet presAssocID="{C29B060B-2FED-48C6-AF72-A2C4BC9B187E}" presName="composite" presStyleCnt="0"/>
      <dgm:spPr/>
    </dgm:pt>
    <dgm:pt modelId="{833F7BB0-A33C-4D75-BA4D-5D6FBCFC2B93}" type="pres">
      <dgm:prSet presAssocID="{C29B060B-2FED-48C6-AF72-A2C4BC9B187E}" presName="FirstChild" presStyleLbl="revTx" presStyleIdx="2" presStyleCnt="8" custScaleX="78174">
        <dgm:presLayoutVars>
          <dgm:chMax val="0"/>
          <dgm:chPref val="0"/>
          <dgm:bulletEnabled val="1"/>
        </dgm:presLayoutVars>
      </dgm:prSet>
      <dgm:spPr/>
    </dgm:pt>
    <dgm:pt modelId="{E19022AE-EB6D-4BEF-B582-93F73350837F}" type="pres">
      <dgm:prSet presAssocID="{C29B060B-2FED-48C6-AF72-A2C4BC9B187E}" presName="Parent" presStyleLbl="alignNode1" presStyleIdx="1" presStyleCnt="4" custScaleX="125794">
        <dgm:presLayoutVars>
          <dgm:chMax val="3"/>
          <dgm:chPref val="3"/>
          <dgm:bulletEnabled val="1"/>
        </dgm:presLayoutVars>
      </dgm:prSet>
      <dgm:spPr/>
    </dgm:pt>
    <dgm:pt modelId="{C28A7C51-948B-4AC2-89BF-4304B24839EE}" type="pres">
      <dgm:prSet presAssocID="{C29B060B-2FED-48C6-AF72-A2C4BC9B187E}" presName="Accent" presStyleLbl="parChTrans1D1" presStyleIdx="1" presStyleCnt="4"/>
      <dgm:spPr/>
    </dgm:pt>
    <dgm:pt modelId="{8A13A1CB-E6FA-47E4-92BE-D12B6F6F5221}" type="pres">
      <dgm:prSet presAssocID="{C29B060B-2FED-48C6-AF72-A2C4BC9B187E}" presName="Child" presStyleLbl="revTx" presStyleIdx="3" presStyleCnt="8">
        <dgm:presLayoutVars>
          <dgm:chMax val="0"/>
          <dgm:chPref val="0"/>
          <dgm:bulletEnabled val="1"/>
        </dgm:presLayoutVars>
      </dgm:prSet>
      <dgm:spPr/>
    </dgm:pt>
    <dgm:pt modelId="{F83280B0-330D-4D12-B3B6-EFC9145B7941}" type="pres">
      <dgm:prSet presAssocID="{B5316528-21B9-4B1F-AD38-45D28F1DEE50}" presName="sibTrans" presStyleCnt="0"/>
      <dgm:spPr/>
    </dgm:pt>
    <dgm:pt modelId="{B5629F05-7F1D-4CCA-AC36-B2131A39BAC5}" type="pres">
      <dgm:prSet presAssocID="{E72FE054-E777-42C8-A47B-88BC755A0999}" presName="composite" presStyleCnt="0"/>
      <dgm:spPr/>
    </dgm:pt>
    <dgm:pt modelId="{A31DD5B1-B961-4536-BB16-D4A84CAD6197}" type="pres">
      <dgm:prSet presAssocID="{E72FE054-E777-42C8-A47B-88BC755A0999}" presName="FirstChild" presStyleLbl="revTx" presStyleIdx="4" presStyleCnt="8" custScaleX="80301">
        <dgm:presLayoutVars>
          <dgm:chMax val="0"/>
          <dgm:chPref val="0"/>
          <dgm:bulletEnabled val="1"/>
        </dgm:presLayoutVars>
      </dgm:prSet>
      <dgm:spPr/>
    </dgm:pt>
    <dgm:pt modelId="{46C903BC-508E-4FC4-B8BF-CA9FE4986072}" type="pres">
      <dgm:prSet presAssocID="{E72FE054-E777-42C8-A47B-88BC755A0999}" presName="Parent" presStyleLbl="alignNode1" presStyleIdx="2" presStyleCnt="4" custScaleX="120633">
        <dgm:presLayoutVars>
          <dgm:chMax val="3"/>
          <dgm:chPref val="3"/>
          <dgm:bulletEnabled val="1"/>
        </dgm:presLayoutVars>
      </dgm:prSet>
      <dgm:spPr/>
    </dgm:pt>
    <dgm:pt modelId="{A701EC06-87F6-4A7C-BDED-607892740812}" type="pres">
      <dgm:prSet presAssocID="{E72FE054-E777-42C8-A47B-88BC755A0999}" presName="Accent" presStyleLbl="parChTrans1D1" presStyleIdx="2" presStyleCnt="4"/>
      <dgm:spPr/>
    </dgm:pt>
    <dgm:pt modelId="{6CB31258-04F4-43DE-AB39-8054B08AD9ED}" type="pres">
      <dgm:prSet presAssocID="{E72FE054-E777-42C8-A47B-88BC755A0999}" presName="Child" presStyleLbl="revTx" presStyleIdx="5" presStyleCnt="8">
        <dgm:presLayoutVars>
          <dgm:chMax val="0"/>
          <dgm:chPref val="0"/>
          <dgm:bulletEnabled val="1"/>
        </dgm:presLayoutVars>
      </dgm:prSet>
      <dgm:spPr/>
    </dgm:pt>
    <dgm:pt modelId="{04BEFA93-C952-401A-9A46-13E2AEDD381F}" type="pres">
      <dgm:prSet presAssocID="{14607F63-42B6-42CB-8949-06273EDC1188}" presName="sibTrans" presStyleCnt="0"/>
      <dgm:spPr/>
    </dgm:pt>
    <dgm:pt modelId="{9ACD0A9B-5E90-40E3-94F5-98628F0B2F16}" type="pres">
      <dgm:prSet presAssocID="{5A81944A-B539-4D97-88A9-840D0268ACAC}" presName="composite" presStyleCnt="0"/>
      <dgm:spPr/>
    </dgm:pt>
    <dgm:pt modelId="{E243F204-3855-47FC-B8F6-BECE0465A566}" type="pres">
      <dgm:prSet presAssocID="{5A81944A-B539-4D97-88A9-840D0268ACAC}" presName="FirstChild" presStyleLbl="revTx" presStyleIdx="6" presStyleCnt="8" custScaleX="80301" custLinFactNeighborX="3662" custLinFactNeighborY="274">
        <dgm:presLayoutVars>
          <dgm:chMax val="0"/>
          <dgm:chPref val="0"/>
          <dgm:bulletEnabled val="1"/>
        </dgm:presLayoutVars>
      </dgm:prSet>
      <dgm:spPr/>
    </dgm:pt>
    <dgm:pt modelId="{235A013A-04B1-49D6-B9F2-901242894978}" type="pres">
      <dgm:prSet presAssocID="{5A81944A-B539-4D97-88A9-840D0268ACAC}" presName="Parent" presStyleLbl="alignNode1" presStyleIdx="3" presStyleCnt="4" custScaleX="116765">
        <dgm:presLayoutVars>
          <dgm:chMax val="3"/>
          <dgm:chPref val="3"/>
          <dgm:bulletEnabled val="1"/>
        </dgm:presLayoutVars>
      </dgm:prSet>
      <dgm:spPr/>
    </dgm:pt>
    <dgm:pt modelId="{EC308A3C-1D94-452A-8F25-74F03F0E4C1D}" type="pres">
      <dgm:prSet presAssocID="{5A81944A-B539-4D97-88A9-840D0268ACAC}" presName="Accent" presStyleLbl="parChTrans1D1" presStyleIdx="3" presStyleCnt="4"/>
      <dgm:spPr/>
    </dgm:pt>
    <dgm:pt modelId="{365FAA5E-D8C4-4157-9217-AD5F4EAE3D6D}" type="pres">
      <dgm:prSet presAssocID="{5A81944A-B539-4D97-88A9-840D0268ACAC}" presName="Child" presStyleLbl="revTx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C7A81306-5C24-4404-9678-B7C889EED9A4}" type="presOf" srcId="{33D3BBB0-A6A4-4EDC-BA4F-314F572984AC}" destId="{365FAA5E-D8C4-4157-9217-AD5F4EAE3D6D}" srcOrd="0" destOrd="0" presId="urn:microsoft.com/office/officeart/2011/layout/TabList"/>
    <dgm:cxn modelId="{78A40F1F-DE89-411C-9F91-8A3C6F3A5F06}" srcId="{E72FE054-E777-42C8-A47B-88BC755A0999}" destId="{B2F57588-7390-4C3D-BC7C-E0C7366F1A47}" srcOrd="0" destOrd="0" parTransId="{28BA0053-AE2F-46A7-88E0-BA5D89B03B04}" sibTransId="{34428C64-607B-4782-97DB-38E138B99A11}"/>
    <dgm:cxn modelId="{B848DA23-BF3B-42A9-BBA7-1CA1AD18B63B}" srcId="{5A81944A-B539-4D97-88A9-840D0268ACAC}" destId="{9D547090-9F99-469F-A91D-048E8C02D1BE}" srcOrd="0" destOrd="0" parTransId="{F890E6C3-B272-42C5-99D0-D839F9C1A36F}" sibTransId="{AD3D3AA9-D6EF-4609-A42D-A2671619A2AA}"/>
    <dgm:cxn modelId="{A413E23A-0033-4052-819E-2711379E3B3F}" type="presOf" srcId="{F8970C46-F6EB-419B-962E-F5B8B874EC18}" destId="{28503031-DD0A-4810-B910-427EC561CA32}" srcOrd="0" destOrd="0" presId="urn:microsoft.com/office/officeart/2011/layout/TabList"/>
    <dgm:cxn modelId="{26A1A640-864A-42AD-B2B6-CBC992DD2F1B}" type="presOf" srcId="{C29B060B-2FED-48C6-AF72-A2C4BC9B187E}" destId="{E19022AE-EB6D-4BEF-B582-93F73350837F}" srcOrd="0" destOrd="0" presId="urn:microsoft.com/office/officeart/2011/layout/TabList"/>
    <dgm:cxn modelId="{D0B23160-4304-44D1-B15D-118130FB9290}" type="presOf" srcId="{FC2E4D87-8AE1-4169-B89E-9111BF9187DD}" destId="{A7B40DF5-DA0D-4C9A-8221-D23EC178D5B1}" srcOrd="0" destOrd="0" presId="urn:microsoft.com/office/officeart/2011/layout/TabList"/>
    <dgm:cxn modelId="{00C46760-2EB7-4376-9376-13B2168BD3E4}" srcId="{FC2E4D87-8AE1-4169-B89E-9111BF9187DD}" destId="{5549A311-4B9E-4FF5-9A59-EA2F4CAD3E98}" srcOrd="1" destOrd="0" parTransId="{B7506CA0-AF72-425D-AC70-1AE45C00B82E}" sibTransId="{D25310A9-8D0B-488B-858A-C2FE31C62584}"/>
    <dgm:cxn modelId="{20AF5953-CA06-4E42-B786-F3581F173C2B}" srcId="{C29B060B-2FED-48C6-AF72-A2C4BC9B187E}" destId="{9E23DD39-79D6-471F-9301-BCEF6C1530E0}" srcOrd="1" destOrd="0" parTransId="{3AB3B73E-2F70-4A12-9EEC-161420D214DE}" sibTransId="{5DE16E5B-FEFA-4D43-972F-F105278C8942}"/>
    <dgm:cxn modelId="{AA93DE74-16CA-44DA-A777-AF268D6C9947}" type="presOf" srcId="{5549A311-4B9E-4FF5-9A59-EA2F4CAD3E98}" destId="{7D6C3071-A9C6-4D68-9B60-2C4D4001D7A2}" srcOrd="0" destOrd="0" presId="urn:microsoft.com/office/officeart/2011/layout/TabList"/>
    <dgm:cxn modelId="{76A6D982-26E7-41C4-BC1D-9CF360522E0D}" srcId="{FC2E4D87-8AE1-4169-B89E-9111BF9187DD}" destId="{EF0E64D5-2029-4865-8150-02A47D024577}" srcOrd="0" destOrd="0" parTransId="{34D20633-3110-4E48-B41E-0D36176B16D8}" sibTransId="{4B152C77-6F3A-482A-BC3C-B6DC5025D813}"/>
    <dgm:cxn modelId="{4B260384-C589-4CC3-A27F-9BCE17E56DEE}" srcId="{C29B060B-2FED-48C6-AF72-A2C4BC9B187E}" destId="{11C37B41-28C1-4599-81A6-79E3C10BDA0F}" srcOrd="0" destOrd="0" parTransId="{CC560CEE-CE3D-4803-9983-D4CC64F780A7}" sibTransId="{59C7357E-BA2E-4432-8084-F1E4D92D8361}"/>
    <dgm:cxn modelId="{ED02E286-9ECC-4562-B97B-11561BCB8C80}" type="presOf" srcId="{EF0E64D5-2029-4865-8150-02A47D024577}" destId="{080EDC7A-E57D-4600-BE18-9F390AFCDD96}" srcOrd="0" destOrd="0" presId="urn:microsoft.com/office/officeart/2011/layout/TabList"/>
    <dgm:cxn modelId="{882AD088-DD68-41EB-B3BA-271376517FA7}" type="presOf" srcId="{DD38BFAC-4ECF-43B3-B1FB-86C13CE59AFA}" destId="{6CB31258-04F4-43DE-AB39-8054B08AD9ED}" srcOrd="0" destOrd="0" presId="urn:microsoft.com/office/officeart/2011/layout/TabList"/>
    <dgm:cxn modelId="{8E622394-DE12-46F0-8B0C-B8E73DF3F477}" srcId="{F8970C46-F6EB-419B-962E-F5B8B874EC18}" destId="{C29B060B-2FED-48C6-AF72-A2C4BC9B187E}" srcOrd="1" destOrd="0" parTransId="{EFF642F4-66AB-4BEC-AC49-0B768EA635C7}" sibTransId="{B5316528-21B9-4B1F-AD38-45D28F1DEE50}"/>
    <dgm:cxn modelId="{648B5B9A-5E24-4375-8017-35D37F559FED}" srcId="{F8970C46-F6EB-419B-962E-F5B8B874EC18}" destId="{5A81944A-B539-4D97-88A9-840D0268ACAC}" srcOrd="3" destOrd="0" parTransId="{ACBCC97B-0866-4426-8E8D-A617C2129A09}" sibTransId="{DA868DCB-2C20-4F2E-8821-B97289A0B0A9}"/>
    <dgm:cxn modelId="{7940FEB4-7382-4CF5-9EDD-EAD262EF4744}" srcId="{F8970C46-F6EB-419B-962E-F5B8B874EC18}" destId="{FC2E4D87-8AE1-4169-B89E-9111BF9187DD}" srcOrd="0" destOrd="0" parTransId="{74D99277-B3F6-415A-85D6-4A8EBFD06E4E}" sibTransId="{33B4F06A-B78E-4A7C-A6B9-64D26EA54A52}"/>
    <dgm:cxn modelId="{EFA92CB9-92C7-43EB-B88E-0079F1F643B5}" type="presOf" srcId="{B2F57588-7390-4C3D-BC7C-E0C7366F1A47}" destId="{A31DD5B1-B961-4536-BB16-D4A84CAD6197}" srcOrd="0" destOrd="0" presId="urn:microsoft.com/office/officeart/2011/layout/TabList"/>
    <dgm:cxn modelId="{B4885DB9-E55B-4AC5-A3D4-F9AC762A4AE0}" srcId="{F8970C46-F6EB-419B-962E-F5B8B874EC18}" destId="{E72FE054-E777-42C8-A47B-88BC755A0999}" srcOrd="2" destOrd="0" parTransId="{FF7A88B6-907B-44CF-88FB-88FFF0CF85CA}" sibTransId="{14607F63-42B6-42CB-8949-06273EDC1188}"/>
    <dgm:cxn modelId="{EAC5A7BF-30AC-4B5B-A65E-0C44F8304E13}" type="presOf" srcId="{E72FE054-E777-42C8-A47B-88BC755A0999}" destId="{46C903BC-508E-4FC4-B8BF-CA9FE4986072}" srcOrd="0" destOrd="0" presId="urn:microsoft.com/office/officeart/2011/layout/TabList"/>
    <dgm:cxn modelId="{6B78FAD3-3DCF-4203-A103-2BB20C10FAAE}" type="presOf" srcId="{11C37B41-28C1-4599-81A6-79E3C10BDA0F}" destId="{833F7BB0-A33C-4D75-BA4D-5D6FBCFC2B93}" srcOrd="0" destOrd="0" presId="urn:microsoft.com/office/officeart/2011/layout/TabList"/>
    <dgm:cxn modelId="{D92FECEA-8B95-4A06-90E9-62CBB06F9B96}" srcId="{5A81944A-B539-4D97-88A9-840D0268ACAC}" destId="{33D3BBB0-A6A4-4EDC-BA4F-314F572984AC}" srcOrd="1" destOrd="0" parTransId="{5B46C6CD-435C-464C-BA9E-5FE009A31A9D}" sibTransId="{3CC00FBA-9BFB-4F53-9C6B-3225C6634C5C}"/>
    <dgm:cxn modelId="{054515EB-7C52-4ED0-A408-820B1F1292B0}" type="presOf" srcId="{9E23DD39-79D6-471F-9301-BCEF6C1530E0}" destId="{8A13A1CB-E6FA-47E4-92BE-D12B6F6F5221}" srcOrd="0" destOrd="0" presId="urn:microsoft.com/office/officeart/2011/layout/TabList"/>
    <dgm:cxn modelId="{A41317F0-9316-47A4-A187-7874B23B7C05}" type="presOf" srcId="{5A81944A-B539-4D97-88A9-840D0268ACAC}" destId="{235A013A-04B1-49D6-B9F2-901242894978}" srcOrd="0" destOrd="0" presId="urn:microsoft.com/office/officeart/2011/layout/TabList"/>
    <dgm:cxn modelId="{6424E8F8-3AA0-4496-AAD2-BD15A48A09DD}" srcId="{E72FE054-E777-42C8-A47B-88BC755A0999}" destId="{DD38BFAC-4ECF-43B3-B1FB-86C13CE59AFA}" srcOrd="1" destOrd="0" parTransId="{244888B0-7028-45A9-83BF-DEF29925A42E}" sibTransId="{2253E29F-13D5-474C-A87D-465A2F4EEE4F}"/>
    <dgm:cxn modelId="{5BD571FD-2FC9-47A0-8D87-1ACF50EFB86F}" type="presOf" srcId="{9D547090-9F99-469F-A91D-048E8C02D1BE}" destId="{E243F204-3855-47FC-B8F6-BECE0465A566}" srcOrd="0" destOrd="0" presId="urn:microsoft.com/office/officeart/2011/layout/TabList"/>
    <dgm:cxn modelId="{6E1739DB-1E6B-4286-A3ED-5E5C81230825}" type="presParOf" srcId="{28503031-DD0A-4810-B910-427EC561CA32}" destId="{AC7E9C27-E77D-4A58-BB43-CDE6E0ABED85}" srcOrd="0" destOrd="0" presId="urn:microsoft.com/office/officeart/2011/layout/TabList"/>
    <dgm:cxn modelId="{C3ED9568-918C-49D8-A161-359F7DC5C165}" type="presParOf" srcId="{AC7E9C27-E77D-4A58-BB43-CDE6E0ABED85}" destId="{080EDC7A-E57D-4600-BE18-9F390AFCDD96}" srcOrd="0" destOrd="0" presId="urn:microsoft.com/office/officeart/2011/layout/TabList"/>
    <dgm:cxn modelId="{23B72BFE-CB95-4BD9-8124-7BC9FFB7ADE6}" type="presParOf" srcId="{AC7E9C27-E77D-4A58-BB43-CDE6E0ABED85}" destId="{A7B40DF5-DA0D-4C9A-8221-D23EC178D5B1}" srcOrd="1" destOrd="0" presId="urn:microsoft.com/office/officeart/2011/layout/TabList"/>
    <dgm:cxn modelId="{14261347-E88C-4B89-9842-3F8197229977}" type="presParOf" srcId="{AC7E9C27-E77D-4A58-BB43-CDE6E0ABED85}" destId="{50C30C2A-F11B-4F87-9C05-0CA3BCB73EB4}" srcOrd="2" destOrd="0" presId="urn:microsoft.com/office/officeart/2011/layout/TabList"/>
    <dgm:cxn modelId="{4BAC8112-9091-46AE-9856-1284ACD088D2}" type="presParOf" srcId="{28503031-DD0A-4810-B910-427EC561CA32}" destId="{7D6C3071-A9C6-4D68-9B60-2C4D4001D7A2}" srcOrd="1" destOrd="0" presId="urn:microsoft.com/office/officeart/2011/layout/TabList"/>
    <dgm:cxn modelId="{291C32E2-F34C-4DED-BB1A-82DD1B812A48}" type="presParOf" srcId="{28503031-DD0A-4810-B910-427EC561CA32}" destId="{12BC466E-2CF1-4AED-96B7-D51525F52102}" srcOrd="2" destOrd="0" presId="urn:microsoft.com/office/officeart/2011/layout/TabList"/>
    <dgm:cxn modelId="{30AAFC4C-3480-429C-854B-6F2775137299}" type="presParOf" srcId="{28503031-DD0A-4810-B910-427EC561CA32}" destId="{4E3B9BA0-09A7-4B8C-8668-64354AF2D65F}" srcOrd="3" destOrd="0" presId="urn:microsoft.com/office/officeart/2011/layout/TabList"/>
    <dgm:cxn modelId="{8F83DF00-6549-4CA8-8568-1F1D5E6D7733}" type="presParOf" srcId="{4E3B9BA0-09A7-4B8C-8668-64354AF2D65F}" destId="{833F7BB0-A33C-4D75-BA4D-5D6FBCFC2B93}" srcOrd="0" destOrd="0" presId="urn:microsoft.com/office/officeart/2011/layout/TabList"/>
    <dgm:cxn modelId="{729AB679-4FFB-4A20-9A79-CD4D1437E90F}" type="presParOf" srcId="{4E3B9BA0-09A7-4B8C-8668-64354AF2D65F}" destId="{E19022AE-EB6D-4BEF-B582-93F73350837F}" srcOrd="1" destOrd="0" presId="urn:microsoft.com/office/officeart/2011/layout/TabList"/>
    <dgm:cxn modelId="{75EAD7CE-C219-4847-B47E-BB9F624AF537}" type="presParOf" srcId="{4E3B9BA0-09A7-4B8C-8668-64354AF2D65F}" destId="{C28A7C51-948B-4AC2-89BF-4304B24839EE}" srcOrd="2" destOrd="0" presId="urn:microsoft.com/office/officeart/2011/layout/TabList"/>
    <dgm:cxn modelId="{6D9D74B9-EADE-4759-ACD4-BEFBF4F881E0}" type="presParOf" srcId="{28503031-DD0A-4810-B910-427EC561CA32}" destId="{8A13A1CB-E6FA-47E4-92BE-D12B6F6F5221}" srcOrd="4" destOrd="0" presId="urn:microsoft.com/office/officeart/2011/layout/TabList"/>
    <dgm:cxn modelId="{DABE7B8B-9B22-4A3B-B1C0-43E103C2A7F4}" type="presParOf" srcId="{28503031-DD0A-4810-B910-427EC561CA32}" destId="{F83280B0-330D-4D12-B3B6-EFC9145B7941}" srcOrd="5" destOrd="0" presId="urn:microsoft.com/office/officeart/2011/layout/TabList"/>
    <dgm:cxn modelId="{1A731C58-6061-469A-8A84-60B6F7CFC8DB}" type="presParOf" srcId="{28503031-DD0A-4810-B910-427EC561CA32}" destId="{B5629F05-7F1D-4CCA-AC36-B2131A39BAC5}" srcOrd="6" destOrd="0" presId="urn:microsoft.com/office/officeart/2011/layout/TabList"/>
    <dgm:cxn modelId="{CBE49131-29C4-4A65-BC25-70414CFA7763}" type="presParOf" srcId="{B5629F05-7F1D-4CCA-AC36-B2131A39BAC5}" destId="{A31DD5B1-B961-4536-BB16-D4A84CAD6197}" srcOrd="0" destOrd="0" presId="urn:microsoft.com/office/officeart/2011/layout/TabList"/>
    <dgm:cxn modelId="{A0167F92-B0F6-4199-80FF-A33659B6118E}" type="presParOf" srcId="{B5629F05-7F1D-4CCA-AC36-B2131A39BAC5}" destId="{46C903BC-508E-4FC4-B8BF-CA9FE4986072}" srcOrd="1" destOrd="0" presId="urn:microsoft.com/office/officeart/2011/layout/TabList"/>
    <dgm:cxn modelId="{AC245D9F-1D36-48B4-A25F-03F6462141EE}" type="presParOf" srcId="{B5629F05-7F1D-4CCA-AC36-B2131A39BAC5}" destId="{A701EC06-87F6-4A7C-BDED-607892740812}" srcOrd="2" destOrd="0" presId="urn:microsoft.com/office/officeart/2011/layout/TabList"/>
    <dgm:cxn modelId="{88C353D0-7999-4384-8D27-CF369E9C749E}" type="presParOf" srcId="{28503031-DD0A-4810-B910-427EC561CA32}" destId="{6CB31258-04F4-43DE-AB39-8054B08AD9ED}" srcOrd="7" destOrd="0" presId="urn:microsoft.com/office/officeart/2011/layout/TabList"/>
    <dgm:cxn modelId="{35625CA7-04DE-4B77-8D60-E9257379F527}" type="presParOf" srcId="{28503031-DD0A-4810-B910-427EC561CA32}" destId="{04BEFA93-C952-401A-9A46-13E2AEDD381F}" srcOrd="8" destOrd="0" presId="urn:microsoft.com/office/officeart/2011/layout/TabList"/>
    <dgm:cxn modelId="{B3F7BBA5-9FE5-4FFF-A125-D427145F72B3}" type="presParOf" srcId="{28503031-DD0A-4810-B910-427EC561CA32}" destId="{9ACD0A9B-5E90-40E3-94F5-98628F0B2F16}" srcOrd="9" destOrd="0" presId="urn:microsoft.com/office/officeart/2011/layout/TabList"/>
    <dgm:cxn modelId="{8750BEA0-1F2C-43FF-B22D-CBC5F7AA04D1}" type="presParOf" srcId="{9ACD0A9B-5E90-40E3-94F5-98628F0B2F16}" destId="{E243F204-3855-47FC-B8F6-BECE0465A566}" srcOrd="0" destOrd="0" presId="urn:microsoft.com/office/officeart/2011/layout/TabList"/>
    <dgm:cxn modelId="{B559B373-18FB-44E9-8D85-6B358D17FB67}" type="presParOf" srcId="{9ACD0A9B-5E90-40E3-94F5-98628F0B2F16}" destId="{235A013A-04B1-49D6-B9F2-901242894978}" srcOrd="1" destOrd="0" presId="urn:microsoft.com/office/officeart/2011/layout/TabList"/>
    <dgm:cxn modelId="{333C9177-64D7-4711-BE58-A3C9753C5AC4}" type="presParOf" srcId="{9ACD0A9B-5E90-40E3-94F5-98628F0B2F16}" destId="{EC308A3C-1D94-452A-8F25-74F03F0E4C1D}" srcOrd="2" destOrd="0" presId="urn:microsoft.com/office/officeart/2011/layout/TabList"/>
    <dgm:cxn modelId="{FD4712FE-D2E8-446F-83D7-9A72ED4FB4FE}" type="presParOf" srcId="{28503031-DD0A-4810-B910-427EC561CA32}" destId="{365FAA5E-D8C4-4157-9217-AD5F4EAE3D6D}" srcOrd="10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C21DA9-61BD-45DB-A205-4DC62C91E0D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59E4B7-DA06-43C9-9058-2942E926B80A}">
      <dgm:prSet phldrT="[Text]"/>
      <dgm:spPr/>
      <dgm:t>
        <a:bodyPr/>
        <a:lstStyle/>
        <a:p>
          <a:r>
            <a:rPr lang="en-US" dirty="0"/>
            <a:t>$4.31 million</a:t>
          </a:r>
        </a:p>
      </dgm:t>
    </dgm:pt>
    <dgm:pt modelId="{6646FB96-C232-4F1A-A958-E40B8322E961}" type="parTrans" cxnId="{E8C955F3-6C73-4C4D-A3B7-B1510A2F2DE2}">
      <dgm:prSet/>
      <dgm:spPr/>
      <dgm:t>
        <a:bodyPr/>
        <a:lstStyle/>
        <a:p>
          <a:endParaRPr lang="en-US"/>
        </a:p>
      </dgm:t>
    </dgm:pt>
    <dgm:pt modelId="{D63A9CCC-EEE9-40A8-86DD-AF1721CE5226}" type="sibTrans" cxnId="{E8C955F3-6C73-4C4D-A3B7-B1510A2F2DE2}">
      <dgm:prSet/>
      <dgm:spPr/>
      <dgm:t>
        <a:bodyPr/>
        <a:lstStyle/>
        <a:p>
          <a:endParaRPr lang="en-US"/>
        </a:p>
      </dgm:t>
    </dgm:pt>
    <dgm:pt modelId="{0FEB3D8B-758D-425D-A1DF-E26D191D836F}">
      <dgm:prSet phldrT="[Text]"/>
      <dgm:spPr/>
      <dgm:t>
        <a:bodyPr/>
        <a:lstStyle/>
        <a:p>
          <a:r>
            <a:rPr lang="en-US" dirty="0"/>
            <a:t>$101,735	</a:t>
          </a:r>
        </a:p>
      </dgm:t>
    </dgm:pt>
    <dgm:pt modelId="{9E8A0E86-5CAA-499A-B2EE-4024EFD80793}" type="parTrans" cxnId="{30EEBB2D-ED6E-4B9A-802A-E0B47E3C9C79}">
      <dgm:prSet/>
      <dgm:spPr/>
      <dgm:t>
        <a:bodyPr/>
        <a:lstStyle/>
        <a:p>
          <a:endParaRPr lang="en-US"/>
        </a:p>
      </dgm:t>
    </dgm:pt>
    <dgm:pt modelId="{FE1FE046-B9A5-4A6E-AC5B-83AA1D956175}" type="sibTrans" cxnId="{30EEBB2D-ED6E-4B9A-802A-E0B47E3C9C79}">
      <dgm:prSet/>
      <dgm:spPr/>
      <dgm:t>
        <a:bodyPr/>
        <a:lstStyle/>
        <a:p>
          <a:endParaRPr lang="en-US"/>
        </a:p>
      </dgm:t>
    </dgm:pt>
    <dgm:pt modelId="{223A0AF3-085D-4058-BF2A-F97CE8998C8A}">
      <dgm:prSet/>
      <dgm:spPr/>
      <dgm:t>
        <a:bodyPr/>
        <a:lstStyle/>
        <a:p>
          <a:r>
            <a:rPr lang="en-US" dirty="0"/>
            <a:t>Real estate development</a:t>
          </a:r>
        </a:p>
      </dgm:t>
    </dgm:pt>
    <dgm:pt modelId="{F0897BCA-A81F-42F8-A31C-8946F495B4A7}" type="parTrans" cxnId="{16A0FD52-2B95-4353-813D-A208B96F79D4}">
      <dgm:prSet/>
      <dgm:spPr/>
      <dgm:t>
        <a:bodyPr/>
        <a:lstStyle/>
        <a:p>
          <a:endParaRPr lang="en-US"/>
        </a:p>
      </dgm:t>
    </dgm:pt>
    <dgm:pt modelId="{E5D95FF2-3A9E-46D4-A4AF-13FBFD7BA0F0}" type="sibTrans" cxnId="{16A0FD52-2B95-4353-813D-A208B96F79D4}">
      <dgm:prSet/>
      <dgm:spPr/>
      <dgm:t>
        <a:bodyPr/>
        <a:lstStyle/>
        <a:p>
          <a:endParaRPr lang="en-US"/>
        </a:p>
      </dgm:t>
    </dgm:pt>
    <dgm:pt modelId="{E13F637A-488D-4DD4-B8DC-08FB81847A2C}">
      <dgm:prSet/>
      <dgm:spPr/>
      <dgm:t>
        <a:bodyPr/>
        <a:lstStyle/>
        <a:p>
          <a:r>
            <a:rPr lang="en-US" dirty="0"/>
            <a:t>Property Taxes (excluding tax increments)</a:t>
          </a:r>
        </a:p>
      </dgm:t>
    </dgm:pt>
    <dgm:pt modelId="{09EEA44E-C16C-4C1D-A6A8-0BB7065186DE}" type="parTrans" cxnId="{CBE7A6EA-703A-4C92-BA64-3573FC082115}">
      <dgm:prSet/>
      <dgm:spPr/>
      <dgm:t>
        <a:bodyPr/>
        <a:lstStyle/>
        <a:p>
          <a:endParaRPr lang="en-US"/>
        </a:p>
      </dgm:t>
    </dgm:pt>
    <dgm:pt modelId="{DE5A20C1-BC49-4B06-BBE5-26CFF2B578EB}" type="sibTrans" cxnId="{CBE7A6EA-703A-4C92-BA64-3573FC082115}">
      <dgm:prSet/>
      <dgm:spPr/>
      <dgm:t>
        <a:bodyPr/>
        <a:lstStyle/>
        <a:p>
          <a:endParaRPr lang="en-US"/>
        </a:p>
      </dgm:t>
    </dgm:pt>
    <dgm:pt modelId="{637CFFFF-D975-4E9E-803E-CD47E49D6DB5}" type="pres">
      <dgm:prSet presAssocID="{4BC21DA9-61BD-45DB-A205-4DC62C91E0D2}" presName="linear" presStyleCnt="0">
        <dgm:presLayoutVars>
          <dgm:dir/>
          <dgm:animLvl val="lvl"/>
          <dgm:resizeHandles val="exact"/>
        </dgm:presLayoutVars>
      </dgm:prSet>
      <dgm:spPr/>
    </dgm:pt>
    <dgm:pt modelId="{2BCCC5C2-30B9-43B5-BFC6-ED41845DA9E2}" type="pres">
      <dgm:prSet presAssocID="{0959E4B7-DA06-43C9-9058-2942E926B80A}" presName="parentLin" presStyleCnt="0"/>
      <dgm:spPr/>
    </dgm:pt>
    <dgm:pt modelId="{43187CC1-7ADD-4CA1-9E37-9AE83AF2884C}" type="pres">
      <dgm:prSet presAssocID="{0959E4B7-DA06-43C9-9058-2942E926B80A}" presName="parentLeftMargin" presStyleLbl="node1" presStyleIdx="0" presStyleCnt="2"/>
      <dgm:spPr/>
    </dgm:pt>
    <dgm:pt modelId="{424273DD-AD5F-4EDF-9C8E-110A50499456}" type="pres">
      <dgm:prSet presAssocID="{0959E4B7-DA06-43C9-9058-2942E926B80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E00E15B-6793-4594-80F5-2B353EDEED90}" type="pres">
      <dgm:prSet presAssocID="{0959E4B7-DA06-43C9-9058-2942E926B80A}" presName="negativeSpace" presStyleCnt="0"/>
      <dgm:spPr/>
    </dgm:pt>
    <dgm:pt modelId="{D2E4FB0F-A38C-47C6-A004-680ECB515C92}" type="pres">
      <dgm:prSet presAssocID="{0959E4B7-DA06-43C9-9058-2942E926B80A}" presName="childText" presStyleLbl="conFgAcc1" presStyleIdx="0" presStyleCnt="2">
        <dgm:presLayoutVars>
          <dgm:bulletEnabled val="1"/>
        </dgm:presLayoutVars>
      </dgm:prSet>
      <dgm:spPr/>
    </dgm:pt>
    <dgm:pt modelId="{ABF826BD-723C-4AEE-9092-7C7CC8A935D0}" type="pres">
      <dgm:prSet presAssocID="{D63A9CCC-EEE9-40A8-86DD-AF1721CE5226}" presName="spaceBetweenRectangles" presStyleCnt="0"/>
      <dgm:spPr/>
    </dgm:pt>
    <dgm:pt modelId="{55588A9E-A882-4F4D-86E9-43BC9508996F}" type="pres">
      <dgm:prSet presAssocID="{0FEB3D8B-758D-425D-A1DF-E26D191D836F}" presName="parentLin" presStyleCnt="0"/>
      <dgm:spPr/>
    </dgm:pt>
    <dgm:pt modelId="{FE31E471-2F5E-45E4-A1B8-A0A874F48755}" type="pres">
      <dgm:prSet presAssocID="{0FEB3D8B-758D-425D-A1DF-E26D191D836F}" presName="parentLeftMargin" presStyleLbl="node1" presStyleIdx="0" presStyleCnt="2"/>
      <dgm:spPr/>
    </dgm:pt>
    <dgm:pt modelId="{3B71EB12-96AC-4439-B082-38E22C0E00F1}" type="pres">
      <dgm:prSet presAssocID="{0FEB3D8B-758D-425D-A1DF-E26D191D836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DBEA828-8D7F-4199-8C22-F5819817A623}" type="pres">
      <dgm:prSet presAssocID="{0FEB3D8B-758D-425D-A1DF-E26D191D836F}" presName="negativeSpace" presStyleCnt="0"/>
      <dgm:spPr/>
    </dgm:pt>
    <dgm:pt modelId="{1AC22551-CC8B-4B98-8AFF-DFFCFCA3B62A}" type="pres">
      <dgm:prSet presAssocID="{0FEB3D8B-758D-425D-A1DF-E26D191D836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CF5E5D16-EC4A-4971-B9FC-5A191A9E1CB7}" type="presOf" srcId="{0FEB3D8B-758D-425D-A1DF-E26D191D836F}" destId="{3B71EB12-96AC-4439-B082-38E22C0E00F1}" srcOrd="1" destOrd="0" presId="urn:microsoft.com/office/officeart/2005/8/layout/list1"/>
    <dgm:cxn modelId="{C30CC024-F868-4485-92C0-A198C317143E}" type="presOf" srcId="{0959E4B7-DA06-43C9-9058-2942E926B80A}" destId="{424273DD-AD5F-4EDF-9C8E-110A50499456}" srcOrd="1" destOrd="0" presId="urn:microsoft.com/office/officeart/2005/8/layout/list1"/>
    <dgm:cxn modelId="{30EEBB2D-ED6E-4B9A-802A-E0B47E3C9C79}" srcId="{4BC21DA9-61BD-45DB-A205-4DC62C91E0D2}" destId="{0FEB3D8B-758D-425D-A1DF-E26D191D836F}" srcOrd="1" destOrd="0" parTransId="{9E8A0E86-5CAA-499A-B2EE-4024EFD80793}" sibTransId="{FE1FE046-B9A5-4A6E-AC5B-83AA1D956175}"/>
    <dgm:cxn modelId="{B701F23C-DF36-4CA8-90C8-7EF029D7D9AC}" type="presOf" srcId="{0FEB3D8B-758D-425D-A1DF-E26D191D836F}" destId="{FE31E471-2F5E-45E4-A1B8-A0A874F48755}" srcOrd="0" destOrd="0" presId="urn:microsoft.com/office/officeart/2005/8/layout/list1"/>
    <dgm:cxn modelId="{AD33DB41-7D04-4638-A85D-0A2C7EA8BAAE}" type="presOf" srcId="{4BC21DA9-61BD-45DB-A205-4DC62C91E0D2}" destId="{637CFFFF-D975-4E9E-803E-CD47E49D6DB5}" srcOrd="0" destOrd="0" presId="urn:microsoft.com/office/officeart/2005/8/layout/list1"/>
    <dgm:cxn modelId="{16A0FD52-2B95-4353-813D-A208B96F79D4}" srcId="{0959E4B7-DA06-43C9-9058-2942E926B80A}" destId="{223A0AF3-085D-4058-BF2A-F97CE8998C8A}" srcOrd="0" destOrd="0" parTransId="{F0897BCA-A81F-42F8-A31C-8946F495B4A7}" sibTransId="{E5D95FF2-3A9E-46D4-A4AF-13FBFD7BA0F0}"/>
    <dgm:cxn modelId="{E8EF03C2-46FE-487B-9F8A-0F1F242E54DE}" type="presOf" srcId="{0959E4B7-DA06-43C9-9058-2942E926B80A}" destId="{43187CC1-7ADD-4CA1-9E37-9AE83AF2884C}" srcOrd="0" destOrd="0" presId="urn:microsoft.com/office/officeart/2005/8/layout/list1"/>
    <dgm:cxn modelId="{E1B9A2CB-B0E1-4F1C-AB68-0E3657A50B41}" type="presOf" srcId="{223A0AF3-085D-4058-BF2A-F97CE8998C8A}" destId="{D2E4FB0F-A38C-47C6-A004-680ECB515C92}" srcOrd="0" destOrd="0" presId="urn:microsoft.com/office/officeart/2005/8/layout/list1"/>
    <dgm:cxn modelId="{99ACAFD8-F4B7-465D-8E56-28E50176B9EF}" type="presOf" srcId="{E13F637A-488D-4DD4-B8DC-08FB81847A2C}" destId="{1AC22551-CC8B-4B98-8AFF-DFFCFCA3B62A}" srcOrd="0" destOrd="0" presId="urn:microsoft.com/office/officeart/2005/8/layout/list1"/>
    <dgm:cxn modelId="{CBE7A6EA-703A-4C92-BA64-3573FC082115}" srcId="{0FEB3D8B-758D-425D-A1DF-E26D191D836F}" destId="{E13F637A-488D-4DD4-B8DC-08FB81847A2C}" srcOrd="0" destOrd="0" parTransId="{09EEA44E-C16C-4C1D-A6A8-0BB7065186DE}" sibTransId="{DE5A20C1-BC49-4B06-BBE5-26CFF2B578EB}"/>
    <dgm:cxn modelId="{E8C955F3-6C73-4C4D-A3B7-B1510A2F2DE2}" srcId="{4BC21DA9-61BD-45DB-A205-4DC62C91E0D2}" destId="{0959E4B7-DA06-43C9-9058-2942E926B80A}" srcOrd="0" destOrd="0" parTransId="{6646FB96-C232-4F1A-A958-E40B8322E961}" sibTransId="{D63A9CCC-EEE9-40A8-86DD-AF1721CE5226}"/>
    <dgm:cxn modelId="{888F33E2-8F55-4FB5-9F12-9443725FBCCB}" type="presParOf" srcId="{637CFFFF-D975-4E9E-803E-CD47E49D6DB5}" destId="{2BCCC5C2-30B9-43B5-BFC6-ED41845DA9E2}" srcOrd="0" destOrd="0" presId="urn:microsoft.com/office/officeart/2005/8/layout/list1"/>
    <dgm:cxn modelId="{3AC6858A-D434-4B92-A316-8E09BD16F19D}" type="presParOf" srcId="{2BCCC5C2-30B9-43B5-BFC6-ED41845DA9E2}" destId="{43187CC1-7ADD-4CA1-9E37-9AE83AF2884C}" srcOrd="0" destOrd="0" presId="urn:microsoft.com/office/officeart/2005/8/layout/list1"/>
    <dgm:cxn modelId="{A93610EA-0127-4CCB-87CE-A6ED40CE5412}" type="presParOf" srcId="{2BCCC5C2-30B9-43B5-BFC6-ED41845DA9E2}" destId="{424273DD-AD5F-4EDF-9C8E-110A50499456}" srcOrd="1" destOrd="0" presId="urn:microsoft.com/office/officeart/2005/8/layout/list1"/>
    <dgm:cxn modelId="{F8BAF39D-86A2-4E6B-8188-7BDBEBD1AEC7}" type="presParOf" srcId="{637CFFFF-D975-4E9E-803E-CD47E49D6DB5}" destId="{1E00E15B-6793-4594-80F5-2B353EDEED90}" srcOrd="1" destOrd="0" presId="urn:microsoft.com/office/officeart/2005/8/layout/list1"/>
    <dgm:cxn modelId="{2B1489C6-A491-48E7-AF17-F7116A8EF8A9}" type="presParOf" srcId="{637CFFFF-D975-4E9E-803E-CD47E49D6DB5}" destId="{D2E4FB0F-A38C-47C6-A004-680ECB515C92}" srcOrd="2" destOrd="0" presId="urn:microsoft.com/office/officeart/2005/8/layout/list1"/>
    <dgm:cxn modelId="{0624314C-5A2C-4296-AC38-AA58E2326EA2}" type="presParOf" srcId="{637CFFFF-D975-4E9E-803E-CD47E49D6DB5}" destId="{ABF826BD-723C-4AEE-9092-7C7CC8A935D0}" srcOrd="3" destOrd="0" presId="urn:microsoft.com/office/officeart/2005/8/layout/list1"/>
    <dgm:cxn modelId="{FB6FD064-CE12-41FC-827E-6B6C8468B38A}" type="presParOf" srcId="{637CFFFF-D975-4E9E-803E-CD47E49D6DB5}" destId="{55588A9E-A882-4F4D-86E9-43BC9508996F}" srcOrd="4" destOrd="0" presId="urn:microsoft.com/office/officeart/2005/8/layout/list1"/>
    <dgm:cxn modelId="{6D2FE182-B9B9-4E31-AF8A-B6BF707A63DC}" type="presParOf" srcId="{55588A9E-A882-4F4D-86E9-43BC9508996F}" destId="{FE31E471-2F5E-45E4-A1B8-A0A874F48755}" srcOrd="0" destOrd="0" presId="urn:microsoft.com/office/officeart/2005/8/layout/list1"/>
    <dgm:cxn modelId="{ADE92ED3-C251-4876-A73B-4CEB69BED126}" type="presParOf" srcId="{55588A9E-A882-4F4D-86E9-43BC9508996F}" destId="{3B71EB12-96AC-4439-B082-38E22C0E00F1}" srcOrd="1" destOrd="0" presId="urn:microsoft.com/office/officeart/2005/8/layout/list1"/>
    <dgm:cxn modelId="{AF7B492E-6753-40CD-B6CA-8E76EDD79C04}" type="presParOf" srcId="{637CFFFF-D975-4E9E-803E-CD47E49D6DB5}" destId="{CDBEA828-8D7F-4199-8C22-F5819817A623}" srcOrd="5" destOrd="0" presId="urn:microsoft.com/office/officeart/2005/8/layout/list1"/>
    <dgm:cxn modelId="{E4431E4F-2170-4F1C-8D25-3898BD2593F1}" type="presParOf" srcId="{637CFFFF-D975-4E9E-803E-CD47E49D6DB5}" destId="{1AC22551-CC8B-4B98-8AFF-DFFCFCA3B62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9205ED-997C-4B63-ACE3-5481A3484BA3}">
      <dsp:nvSpPr>
        <dsp:cNvPr id="0" name=""/>
        <dsp:cNvSpPr/>
      </dsp:nvSpPr>
      <dsp:spPr>
        <a:xfrm>
          <a:off x="969712" y="52207"/>
          <a:ext cx="2505975" cy="250597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SWWRPC</a:t>
          </a:r>
        </a:p>
      </dsp:txBody>
      <dsp:txXfrm>
        <a:off x="1303842" y="490753"/>
        <a:ext cx="1837715" cy="1127688"/>
      </dsp:txXfrm>
    </dsp:sp>
    <dsp:sp modelId="{5F4B0C42-EBC7-467B-9AB0-DADEDE05AFB3}">
      <dsp:nvSpPr>
        <dsp:cNvPr id="0" name=""/>
        <dsp:cNvSpPr/>
      </dsp:nvSpPr>
      <dsp:spPr>
        <a:xfrm>
          <a:off x="1873951" y="1618442"/>
          <a:ext cx="2505975" cy="250597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Consulting Engineer</a:t>
          </a:r>
        </a:p>
      </dsp:txBody>
      <dsp:txXfrm>
        <a:off x="2640362" y="2265819"/>
        <a:ext cx="1503585" cy="1378286"/>
      </dsp:txXfrm>
    </dsp:sp>
    <dsp:sp modelId="{8AA798EE-498F-415C-85FC-1CB3F7566D4F}">
      <dsp:nvSpPr>
        <dsp:cNvPr id="0" name=""/>
        <dsp:cNvSpPr/>
      </dsp:nvSpPr>
      <dsp:spPr>
        <a:xfrm>
          <a:off x="65473" y="1618442"/>
          <a:ext cx="2505975" cy="250597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Community</a:t>
          </a:r>
        </a:p>
      </dsp:txBody>
      <dsp:txXfrm>
        <a:off x="301452" y="2265819"/>
        <a:ext cx="1503585" cy="13782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9205ED-997C-4B63-ACE3-5481A3484BA3}">
      <dsp:nvSpPr>
        <dsp:cNvPr id="0" name=""/>
        <dsp:cNvSpPr/>
      </dsp:nvSpPr>
      <dsp:spPr>
        <a:xfrm>
          <a:off x="969712" y="52207"/>
          <a:ext cx="2505975" cy="250597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SWWRPC</a:t>
          </a:r>
        </a:p>
      </dsp:txBody>
      <dsp:txXfrm>
        <a:off x="1303842" y="490753"/>
        <a:ext cx="1837715" cy="1127688"/>
      </dsp:txXfrm>
    </dsp:sp>
    <dsp:sp modelId="{5F4B0C42-EBC7-467B-9AB0-DADEDE05AFB3}">
      <dsp:nvSpPr>
        <dsp:cNvPr id="0" name=""/>
        <dsp:cNvSpPr/>
      </dsp:nvSpPr>
      <dsp:spPr>
        <a:xfrm>
          <a:off x="1873951" y="1618442"/>
          <a:ext cx="2505975" cy="250597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Consulting Engineer</a:t>
          </a:r>
        </a:p>
      </dsp:txBody>
      <dsp:txXfrm>
        <a:off x="2640362" y="2265819"/>
        <a:ext cx="1503585" cy="1378286"/>
      </dsp:txXfrm>
    </dsp:sp>
    <dsp:sp modelId="{8AA798EE-498F-415C-85FC-1CB3F7566D4F}">
      <dsp:nvSpPr>
        <dsp:cNvPr id="0" name=""/>
        <dsp:cNvSpPr/>
      </dsp:nvSpPr>
      <dsp:spPr>
        <a:xfrm>
          <a:off x="65473" y="1618442"/>
          <a:ext cx="2505975" cy="250597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Community</a:t>
          </a:r>
        </a:p>
      </dsp:txBody>
      <dsp:txXfrm>
        <a:off x="301452" y="2265819"/>
        <a:ext cx="1503585" cy="13782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9205ED-997C-4B63-ACE3-5481A3484BA3}">
      <dsp:nvSpPr>
        <dsp:cNvPr id="0" name=""/>
        <dsp:cNvSpPr/>
      </dsp:nvSpPr>
      <dsp:spPr>
        <a:xfrm>
          <a:off x="969712" y="52207"/>
          <a:ext cx="2505975" cy="250597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SWWRPC</a:t>
          </a:r>
        </a:p>
      </dsp:txBody>
      <dsp:txXfrm>
        <a:off x="1303842" y="490753"/>
        <a:ext cx="1837715" cy="1127688"/>
      </dsp:txXfrm>
    </dsp:sp>
    <dsp:sp modelId="{5F4B0C42-EBC7-467B-9AB0-DADEDE05AFB3}">
      <dsp:nvSpPr>
        <dsp:cNvPr id="0" name=""/>
        <dsp:cNvSpPr/>
      </dsp:nvSpPr>
      <dsp:spPr>
        <a:xfrm>
          <a:off x="1873951" y="1618442"/>
          <a:ext cx="2505975" cy="250597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Consulting Engineer</a:t>
          </a:r>
        </a:p>
      </dsp:txBody>
      <dsp:txXfrm>
        <a:off x="2640362" y="2265819"/>
        <a:ext cx="1503585" cy="1378286"/>
      </dsp:txXfrm>
    </dsp:sp>
    <dsp:sp modelId="{8AA798EE-498F-415C-85FC-1CB3F7566D4F}">
      <dsp:nvSpPr>
        <dsp:cNvPr id="0" name=""/>
        <dsp:cNvSpPr/>
      </dsp:nvSpPr>
      <dsp:spPr>
        <a:xfrm>
          <a:off x="65473" y="1618442"/>
          <a:ext cx="2505975" cy="250597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Community</a:t>
          </a:r>
        </a:p>
      </dsp:txBody>
      <dsp:txXfrm>
        <a:off x="301452" y="2265819"/>
        <a:ext cx="1503585" cy="13782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308A3C-1D94-452A-8F25-74F03F0E4C1D}">
      <dsp:nvSpPr>
        <dsp:cNvPr id="0" name=""/>
        <dsp:cNvSpPr/>
      </dsp:nvSpPr>
      <dsp:spPr>
        <a:xfrm>
          <a:off x="59812" y="3234294"/>
          <a:ext cx="5488800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01EC06-87F6-4A7C-BDED-607892740812}">
      <dsp:nvSpPr>
        <dsp:cNvPr id="0" name=""/>
        <dsp:cNvSpPr/>
      </dsp:nvSpPr>
      <dsp:spPr>
        <a:xfrm>
          <a:off x="73612" y="2262610"/>
          <a:ext cx="5488800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8A7C51-948B-4AC2-89BF-4304B24839EE}">
      <dsp:nvSpPr>
        <dsp:cNvPr id="0" name=""/>
        <dsp:cNvSpPr/>
      </dsp:nvSpPr>
      <dsp:spPr>
        <a:xfrm>
          <a:off x="92025" y="1290925"/>
          <a:ext cx="5488800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C30C2A-F11B-4F87-9C05-0CA3BCB73EB4}">
      <dsp:nvSpPr>
        <dsp:cNvPr id="0" name=""/>
        <dsp:cNvSpPr/>
      </dsp:nvSpPr>
      <dsp:spPr>
        <a:xfrm>
          <a:off x="119629" y="319241"/>
          <a:ext cx="5488800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0EDC7A-E57D-4600-BE18-9F390AFCDD96}">
      <dsp:nvSpPr>
        <dsp:cNvPr id="0" name=""/>
        <dsp:cNvSpPr/>
      </dsp:nvSpPr>
      <dsp:spPr>
        <a:xfrm>
          <a:off x="2018769" y="687"/>
          <a:ext cx="3117607" cy="318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Public Works Grants</a:t>
          </a:r>
        </a:p>
      </dsp:txBody>
      <dsp:txXfrm>
        <a:off x="2018769" y="687"/>
        <a:ext cx="3117607" cy="318553"/>
      </dsp:txXfrm>
    </dsp:sp>
    <dsp:sp modelId="{A7B40DF5-DA0D-4C9A-8221-D23EC178D5B1}">
      <dsp:nvSpPr>
        <dsp:cNvPr id="0" name=""/>
        <dsp:cNvSpPr/>
      </dsp:nvSpPr>
      <dsp:spPr>
        <a:xfrm>
          <a:off x="-119629" y="687"/>
          <a:ext cx="1905604" cy="318553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</a:t>
          </a:r>
        </a:p>
      </dsp:txBody>
      <dsp:txXfrm>
        <a:off x="-104076" y="16240"/>
        <a:ext cx="1874498" cy="303000"/>
      </dsp:txXfrm>
    </dsp:sp>
    <dsp:sp modelId="{7D6C3071-A9C6-4D68-9B60-2C4D4001D7A2}">
      <dsp:nvSpPr>
        <dsp:cNvPr id="0" name=""/>
        <dsp:cNvSpPr/>
      </dsp:nvSpPr>
      <dsp:spPr>
        <a:xfrm>
          <a:off x="0" y="319241"/>
          <a:ext cx="5488800" cy="637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</dsp:txBody>
      <dsp:txXfrm>
        <a:off x="0" y="319241"/>
        <a:ext cx="5488800" cy="637202"/>
      </dsp:txXfrm>
    </dsp:sp>
    <dsp:sp modelId="{833F7BB0-A33C-4D75-BA4D-5D6FBCFC2B93}">
      <dsp:nvSpPr>
        <dsp:cNvPr id="0" name=""/>
        <dsp:cNvSpPr/>
      </dsp:nvSpPr>
      <dsp:spPr>
        <a:xfrm>
          <a:off x="1962368" y="972372"/>
          <a:ext cx="3175202" cy="318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Grant Funding</a:t>
          </a:r>
        </a:p>
      </dsp:txBody>
      <dsp:txXfrm>
        <a:off x="1962368" y="972372"/>
        <a:ext cx="3175202" cy="318553"/>
      </dsp:txXfrm>
    </dsp:sp>
    <dsp:sp modelId="{E19022AE-EB6D-4BEF-B582-93F73350837F}">
      <dsp:nvSpPr>
        <dsp:cNvPr id="0" name=""/>
        <dsp:cNvSpPr/>
      </dsp:nvSpPr>
      <dsp:spPr>
        <a:xfrm>
          <a:off x="-92025" y="972372"/>
          <a:ext cx="1795191" cy="318553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$1.43 million</a:t>
          </a:r>
        </a:p>
      </dsp:txBody>
      <dsp:txXfrm>
        <a:off x="-76472" y="987925"/>
        <a:ext cx="1764085" cy="303000"/>
      </dsp:txXfrm>
    </dsp:sp>
    <dsp:sp modelId="{8A13A1CB-E6FA-47E4-92BE-D12B6F6F5221}">
      <dsp:nvSpPr>
        <dsp:cNvPr id="0" name=""/>
        <dsp:cNvSpPr/>
      </dsp:nvSpPr>
      <dsp:spPr>
        <a:xfrm>
          <a:off x="0" y="1290925"/>
          <a:ext cx="5488800" cy="637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</dsp:txBody>
      <dsp:txXfrm>
        <a:off x="0" y="1290925"/>
        <a:ext cx="5488800" cy="637202"/>
      </dsp:txXfrm>
    </dsp:sp>
    <dsp:sp modelId="{A31DD5B1-B961-4536-BB16-D4A84CAD6197}">
      <dsp:nvSpPr>
        <dsp:cNvPr id="0" name=""/>
        <dsp:cNvSpPr/>
      </dsp:nvSpPr>
      <dsp:spPr>
        <a:xfrm>
          <a:off x="1900759" y="1944056"/>
          <a:ext cx="3261595" cy="318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Total Investment</a:t>
          </a:r>
        </a:p>
      </dsp:txBody>
      <dsp:txXfrm>
        <a:off x="1900759" y="1944056"/>
        <a:ext cx="3261595" cy="318553"/>
      </dsp:txXfrm>
    </dsp:sp>
    <dsp:sp modelId="{46C903BC-508E-4FC4-B8BF-CA9FE4986072}">
      <dsp:nvSpPr>
        <dsp:cNvPr id="0" name=""/>
        <dsp:cNvSpPr/>
      </dsp:nvSpPr>
      <dsp:spPr>
        <a:xfrm>
          <a:off x="-73612" y="1944056"/>
          <a:ext cx="1721539" cy="318553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$3.14 million</a:t>
          </a:r>
        </a:p>
      </dsp:txBody>
      <dsp:txXfrm>
        <a:off x="-58059" y="1959609"/>
        <a:ext cx="1690433" cy="303000"/>
      </dsp:txXfrm>
    </dsp:sp>
    <dsp:sp modelId="{6CB31258-04F4-43DE-AB39-8054B08AD9ED}">
      <dsp:nvSpPr>
        <dsp:cNvPr id="0" name=""/>
        <dsp:cNvSpPr/>
      </dsp:nvSpPr>
      <dsp:spPr>
        <a:xfrm>
          <a:off x="0" y="2262610"/>
          <a:ext cx="5488800" cy="637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</dsp:txBody>
      <dsp:txXfrm>
        <a:off x="0" y="2262610"/>
        <a:ext cx="5488800" cy="637202"/>
      </dsp:txXfrm>
    </dsp:sp>
    <dsp:sp modelId="{E243F204-3855-47FC-B8F6-BECE0465A566}">
      <dsp:nvSpPr>
        <dsp:cNvPr id="0" name=""/>
        <dsp:cNvSpPr/>
      </dsp:nvSpPr>
      <dsp:spPr>
        <a:xfrm>
          <a:off x="2035699" y="2916613"/>
          <a:ext cx="3261595" cy="318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Acres Developed</a:t>
          </a:r>
        </a:p>
      </dsp:txBody>
      <dsp:txXfrm>
        <a:off x="2035699" y="2916613"/>
        <a:ext cx="3261595" cy="318553"/>
      </dsp:txXfrm>
    </dsp:sp>
    <dsp:sp modelId="{235A013A-04B1-49D6-B9F2-901242894978}">
      <dsp:nvSpPr>
        <dsp:cNvPr id="0" name=""/>
        <dsp:cNvSpPr/>
      </dsp:nvSpPr>
      <dsp:spPr>
        <a:xfrm>
          <a:off x="-59812" y="2915740"/>
          <a:ext cx="1666339" cy="318553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104</a:t>
          </a:r>
        </a:p>
      </dsp:txBody>
      <dsp:txXfrm>
        <a:off x="-44259" y="2931293"/>
        <a:ext cx="1635233" cy="303000"/>
      </dsp:txXfrm>
    </dsp:sp>
    <dsp:sp modelId="{365FAA5E-D8C4-4157-9217-AD5F4EAE3D6D}">
      <dsp:nvSpPr>
        <dsp:cNvPr id="0" name=""/>
        <dsp:cNvSpPr/>
      </dsp:nvSpPr>
      <dsp:spPr>
        <a:xfrm>
          <a:off x="0" y="3234294"/>
          <a:ext cx="5488800" cy="637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</dsp:txBody>
      <dsp:txXfrm>
        <a:off x="0" y="3234294"/>
        <a:ext cx="5488800" cy="6372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E4FB0F-A38C-47C6-A004-680ECB515C92}">
      <dsp:nvSpPr>
        <dsp:cNvPr id="0" name=""/>
        <dsp:cNvSpPr/>
      </dsp:nvSpPr>
      <dsp:spPr>
        <a:xfrm>
          <a:off x="0" y="360349"/>
          <a:ext cx="7018200" cy="1020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4690" tIns="499872" rIns="544690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Real estate development</a:t>
          </a:r>
        </a:p>
      </dsp:txBody>
      <dsp:txXfrm>
        <a:off x="0" y="360349"/>
        <a:ext cx="7018200" cy="1020600"/>
      </dsp:txXfrm>
    </dsp:sp>
    <dsp:sp modelId="{424273DD-AD5F-4EDF-9C8E-110A50499456}">
      <dsp:nvSpPr>
        <dsp:cNvPr id="0" name=""/>
        <dsp:cNvSpPr/>
      </dsp:nvSpPr>
      <dsp:spPr>
        <a:xfrm>
          <a:off x="350910" y="6109"/>
          <a:ext cx="4912740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690" tIns="0" rIns="18569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$4.31 million</a:t>
          </a:r>
        </a:p>
      </dsp:txBody>
      <dsp:txXfrm>
        <a:off x="385495" y="40694"/>
        <a:ext cx="4843570" cy="639310"/>
      </dsp:txXfrm>
    </dsp:sp>
    <dsp:sp modelId="{1AC22551-CC8B-4B98-8AFF-DFFCFCA3B62A}">
      <dsp:nvSpPr>
        <dsp:cNvPr id="0" name=""/>
        <dsp:cNvSpPr/>
      </dsp:nvSpPr>
      <dsp:spPr>
        <a:xfrm>
          <a:off x="0" y="1864789"/>
          <a:ext cx="7018200" cy="1020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4690" tIns="499872" rIns="544690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Property Taxes (excluding tax increments)</a:t>
          </a:r>
        </a:p>
      </dsp:txBody>
      <dsp:txXfrm>
        <a:off x="0" y="1864789"/>
        <a:ext cx="7018200" cy="1020600"/>
      </dsp:txXfrm>
    </dsp:sp>
    <dsp:sp modelId="{3B71EB12-96AC-4439-B082-38E22C0E00F1}">
      <dsp:nvSpPr>
        <dsp:cNvPr id="0" name=""/>
        <dsp:cNvSpPr/>
      </dsp:nvSpPr>
      <dsp:spPr>
        <a:xfrm>
          <a:off x="350910" y="1510549"/>
          <a:ext cx="4912740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690" tIns="0" rIns="18569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$101,735	</a:t>
          </a:r>
        </a:p>
      </dsp:txBody>
      <dsp:txXfrm>
        <a:off x="385495" y="1545134"/>
        <a:ext cx="4843570" cy="63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1C22FC-81BC-A946-BFE3-7A053986F580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AFBAC-33C7-C642-9BE1-342FA9413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49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E8315A-50B6-5941-91CA-6BF92315A5E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96799-B2C6-3444-B0E9-B9D871F40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33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6799-B2C6-3444-B0E9-B9D871F40A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66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6799-B2C6-3444-B0E9-B9D871F40A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32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6799-B2C6-3444-B0E9-B9D871F40A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99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6799-B2C6-3444-B0E9-B9D871F40AE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73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36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3692504"/>
            <a:ext cx="9144000" cy="153619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SWRPC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741" y="4057833"/>
            <a:ext cx="3108960" cy="9144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378054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5492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918131"/>
            <a:ext cx="7772400" cy="1102519"/>
          </a:xfrm>
        </p:spPr>
        <p:txBody>
          <a:bodyPr/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3744596"/>
            <a:ext cx="9144000" cy="82296"/>
          </a:xfrm>
          <a:prstGeom prst="rect">
            <a:avLst/>
          </a:prstGeom>
          <a:solidFill>
            <a:srgbClr val="549200">
              <a:alpha val="9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66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5791200" y="4766470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00395A"/>
                </a:solidFill>
              </a:rPr>
              <a:t>Lafayette County Presentation| 10/16/2018</a:t>
            </a:r>
            <a:endParaRPr lang="en-US" dirty="0">
              <a:solidFill>
                <a:srgbClr val="00395A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B5F576-1698-6F45-BEA7-ED94928726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734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5791200" y="4766470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00395A"/>
                </a:solidFill>
              </a:rPr>
              <a:t>Lafayette County Presentation| 10/16/2018</a:t>
            </a:r>
            <a:endParaRPr lang="en-US" dirty="0">
              <a:solidFill>
                <a:srgbClr val="00395A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B5F576-1698-6F45-BEA7-ED94928726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419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5562600" cy="3394472"/>
          </a:xfrm>
        </p:spPr>
        <p:txBody>
          <a:bodyPr/>
          <a:lstStyle/>
          <a:p>
            <a:pPr lvl="0"/>
            <a:r>
              <a:rPr lang="en-US" dirty="0"/>
              <a:t>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9415" y="4767263"/>
            <a:ext cx="462625" cy="273844"/>
          </a:xfrm>
        </p:spPr>
        <p:txBody>
          <a:bodyPr/>
          <a:lstStyle/>
          <a:p>
            <a:fld id="{6EB5F576-1698-6F45-BEA7-ED949287261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3"/>
          </p:nvPr>
        </p:nvSpPr>
        <p:spPr>
          <a:xfrm>
            <a:off x="6019800" y="4770144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>
                <a:solidFill>
                  <a:srgbClr val="00395A"/>
                </a:solidFill>
              </a:rPr>
              <a:t>Lafayette County Presentation| 10/16/2018</a:t>
            </a:r>
            <a:endParaRPr lang="en-US" dirty="0">
              <a:solidFill>
                <a:srgbClr val="0039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208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B5F576-1698-6F45-BEA7-ED949287261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3"/>
          </p:nvPr>
        </p:nvSpPr>
        <p:spPr>
          <a:xfrm>
            <a:off x="5555127" y="4770144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00395A"/>
                </a:solidFill>
              </a:rPr>
              <a:t>Lafayette County Presentation| 10/16/2018</a:t>
            </a:r>
            <a:endParaRPr lang="en-US" dirty="0">
              <a:solidFill>
                <a:srgbClr val="0039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149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B5F576-1698-6F45-BEA7-ED949287261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13"/>
          </p:nvPr>
        </p:nvSpPr>
        <p:spPr>
          <a:xfrm>
            <a:off x="5555127" y="4770144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00395A"/>
                </a:solidFill>
              </a:rPr>
              <a:t>Lafayette County Presentation| 10/16/2018</a:t>
            </a:r>
            <a:endParaRPr lang="en-US" dirty="0">
              <a:solidFill>
                <a:srgbClr val="0039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150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B5F576-1698-6F45-BEA7-ED949287261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3"/>
          </p:nvPr>
        </p:nvSpPr>
        <p:spPr>
          <a:xfrm>
            <a:off x="5555127" y="4770144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00395A"/>
                </a:solidFill>
              </a:rPr>
              <a:t>Lafayette County Presentation| 10/16/2018</a:t>
            </a:r>
            <a:endParaRPr lang="en-US" dirty="0">
              <a:solidFill>
                <a:srgbClr val="0039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126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B5F576-1698-6F45-BEA7-ED949287261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3"/>
          </p:nvPr>
        </p:nvSpPr>
        <p:spPr>
          <a:xfrm>
            <a:off x="5555127" y="4770144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00395A"/>
                </a:solidFill>
              </a:rPr>
              <a:t>Lafayette County Presentation| 10/16/2018</a:t>
            </a:r>
            <a:endParaRPr lang="en-US" dirty="0">
              <a:solidFill>
                <a:srgbClr val="0039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82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B5F576-1698-6F45-BEA7-ED949287261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3"/>
          </p:nvPr>
        </p:nvSpPr>
        <p:spPr>
          <a:xfrm>
            <a:off x="5555127" y="4770144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00395A"/>
                </a:solidFill>
              </a:rPr>
              <a:t>Lafayette County Presentation| 10/16/2018</a:t>
            </a:r>
            <a:endParaRPr lang="en-US" dirty="0">
              <a:solidFill>
                <a:srgbClr val="0039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3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5791200" y="4766470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00395A"/>
                </a:solidFill>
              </a:rPr>
              <a:t>Lafayette County Presentation| 10/16/2018</a:t>
            </a:r>
            <a:endParaRPr lang="en-US" dirty="0">
              <a:solidFill>
                <a:srgbClr val="00395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B5F576-1698-6F45-BEA7-ED94928726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393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5791200" y="4766470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00395A"/>
                </a:solidFill>
              </a:rPr>
              <a:t>Lafayette County Presentation| 10/16/2018</a:t>
            </a:r>
            <a:endParaRPr lang="en-US" dirty="0">
              <a:solidFill>
                <a:srgbClr val="00395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B5F576-1698-6F45-BEA7-ED94928726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364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92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594623"/>
            <a:ext cx="9144000" cy="64922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16186" y="4767263"/>
            <a:ext cx="97061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5F576-1698-6F45-BEA7-ED949287261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SWRPC logo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33" y="4697143"/>
            <a:ext cx="1492301" cy="438912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68389" y="4766470"/>
            <a:ext cx="3618411" cy="27463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>
                <a:solidFill>
                  <a:srgbClr val="00395A"/>
                </a:solidFill>
              </a:rPr>
              <a:t>Lafayette County Presentation| 10/16/2018</a:t>
            </a:r>
            <a:endParaRPr lang="en-US" dirty="0">
              <a:solidFill>
                <a:srgbClr val="0039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746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00364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54920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5492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5492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5492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5492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50 Years!!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SWWRPC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CD0C91-CAEE-40EE-9A6D-FE4AFB7BA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760" y="28606"/>
            <a:ext cx="1783080" cy="257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18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E7A29-1127-4195-A0D9-8B532BDB1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serve?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9B8BE-A17C-4593-B3A9-F5BD78A1A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053200" cy="3394472"/>
          </a:xfrm>
        </p:spPr>
        <p:txBody>
          <a:bodyPr>
            <a:normAutofit/>
          </a:bodyPr>
          <a:lstStyle/>
          <a:p>
            <a:r>
              <a:rPr lang="en-US" dirty="0"/>
              <a:t>Funding acquisition</a:t>
            </a:r>
          </a:p>
        </p:txBody>
      </p:sp>
    </p:spTree>
    <p:extLst>
      <p:ext uri="{BB962C8B-B14F-4D97-AF65-F5344CB8AC3E}">
        <p14:creationId xmlns:p14="http://schemas.microsoft.com/office/powerpoint/2010/main" val="3009999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E7A29-1127-4195-A0D9-8B532BDB1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serve?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9B8BE-A17C-4593-B3A9-F5BD78A1A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053200" cy="3394472"/>
          </a:xfrm>
        </p:spPr>
        <p:txBody>
          <a:bodyPr>
            <a:normAutofit/>
          </a:bodyPr>
          <a:lstStyle/>
          <a:p>
            <a:r>
              <a:rPr lang="en-US" dirty="0"/>
              <a:t>Funding acquisition</a:t>
            </a:r>
          </a:p>
          <a:p>
            <a:endParaRPr lang="en-US" dirty="0"/>
          </a:p>
          <a:p>
            <a:r>
              <a:rPr lang="en-US" dirty="0"/>
              <a:t>Strategy and data analysis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890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E7A29-1127-4195-A0D9-8B532BDB1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serve?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9B8BE-A17C-4593-B3A9-F5BD78A1A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053200" cy="3394472"/>
          </a:xfrm>
        </p:spPr>
        <p:txBody>
          <a:bodyPr>
            <a:normAutofit/>
          </a:bodyPr>
          <a:lstStyle/>
          <a:p>
            <a:r>
              <a:rPr lang="en-US" dirty="0"/>
              <a:t>Funding acquisition</a:t>
            </a:r>
          </a:p>
          <a:p>
            <a:endParaRPr lang="en-US" dirty="0"/>
          </a:p>
          <a:p>
            <a:r>
              <a:rPr lang="en-US" dirty="0"/>
              <a:t>Strategy and data analysis</a:t>
            </a:r>
          </a:p>
          <a:p>
            <a:endParaRPr lang="en-US" dirty="0"/>
          </a:p>
          <a:p>
            <a:r>
              <a:rPr lang="en-US" dirty="0"/>
              <a:t>Organizational Support &amp; Capacity Building</a:t>
            </a:r>
          </a:p>
        </p:txBody>
      </p:sp>
    </p:spTree>
    <p:extLst>
      <p:ext uri="{BB962C8B-B14F-4D97-AF65-F5344CB8AC3E}">
        <p14:creationId xmlns:p14="http://schemas.microsoft.com/office/powerpoint/2010/main" val="175915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37600" y="918131"/>
            <a:ext cx="8668800" cy="1102519"/>
          </a:xfrm>
        </p:spPr>
        <p:txBody>
          <a:bodyPr>
            <a:noAutofit/>
          </a:bodyPr>
          <a:lstStyle/>
          <a:p>
            <a:r>
              <a:rPr lang="en-US" sz="4800" spc="600" dirty="0"/>
              <a:t>Funding acquisition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B790D68-EAB6-42C8-8D63-A354079D48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571750"/>
            <a:ext cx="6400800" cy="112075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336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664AC-B255-40D4-8D11-131696F29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 Writing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41B69-465E-437C-AB53-56799940D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838000" cy="3394472"/>
          </a:xfrm>
        </p:spPr>
        <p:txBody>
          <a:bodyPr/>
          <a:lstStyle/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AA2417-9513-4D15-B426-2E7B8FEF8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7" y="1913856"/>
            <a:ext cx="3834001" cy="13157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2F69DC-F4AC-4A77-9191-0E294308A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126" y="548877"/>
            <a:ext cx="5006477" cy="394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86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20FEB82-2353-4B65-968D-2E71CC200CD2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50400" y="417600"/>
          <a:ext cx="4445400" cy="4176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B6FA8A-410D-4BED-A677-9F6C6553A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063229"/>
            <a:ext cx="4038600" cy="3531394"/>
          </a:xfrm>
        </p:spPr>
        <p:txBody>
          <a:bodyPr/>
          <a:lstStyle/>
          <a:p>
            <a:r>
              <a:rPr lang="en-US" dirty="0">
                <a:solidFill>
                  <a:srgbClr val="00395A"/>
                </a:solidFill>
              </a:rPr>
              <a:t>Community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Lead applicant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Local match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Business connections</a:t>
            </a:r>
          </a:p>
        </p:txBody>
      </p:sp>
    </p:spTree>
    <p:extLst>
      <p:ext uri="{BB962C8B-B14F-4D97-AF65-F5344CB8AC3E}">
        <p14:creationId xmlns:p14="http://schemas.microsoft.com/office/powerpoint/2010/main" val="3651251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20FEB82-2353-4B65-968D-2E71CC200CD2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50400" y="417600"/>
          <a:ext cx="4445400" cy="4176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B6FA8A-410D-4BED-A677-9F6C6553A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063229"/>
            <a:ext cx="4038600" cy="3531394"/>
          </a:xfrm>
        </p:spPr>
        <p:txBody>
          <a:bodyPr/>
          <a:lstStyle/>
          <a:p>
            <a:r>
              <a:rPr lang="en-US" dirty="0">
                <a:solidFill>
                  <a:srgbClr val="00395A"/>
                </a:solidFill>
              </a:rPr>
              <a:t>SWWRPC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Engineer procurement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Grant writing strategy, scoping, eligibility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Economic impacts and project justification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Grant writing</a:t>
            </a:r>
          </a:p>
        </p:txBody>
      </p:sp>
    </p:spTree>
    <p:extLst>
      <p:ext uri="{BB962C8B-B14F-4D97-AF65-F5344CB8AC3E}">
        <p14:creationId xmlns:p14="http://schemas.microsoft.com/office/powerpoint/2010/main" val="1914567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20FEB82-2353-4B65-968D-2E71CC200CD2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50400" y="417600"/>
          <a:ext cx="4445400" cy="4176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B6FA8A-410D-4BED-A677-9F6C6553A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063229"/>
            <a:ext cx="4038600" cy="3531394"/>
          </a:xfrm>
        </p:spPr>
        <p:txBody>
          <a:bodyPr/>
          <a:lstStyle/>
          <a:p>
            <a:r>
              <a:rPr lang="en-US" dirty="0">
                <a:solidFill>
                  <a:srgbClr val="00395A"/>
                </a:solidFill>
              </a:rPr>
              <a:t>Consulting engineer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Preliminary design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Opinion of probable costs</a:t>
            </a:r>
          </a:p>
        </p:txBody>
      </p:sp>
    </p:spTree>
    <p:extLst>
      <p:ext uri="{BB962C8B-B14F-4D97-AF65-F5344CB8AC3E}">
        <p14:creationId xmlns:p14="http://schemas.microsoft.com/office/powerpoint/2010/main" val="3034168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4A53F3F-8F64-412D-AA8B-57B1D7CD4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185" y="98719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Public Works Grants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C523E-8E73-4AC9-A072-862692455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1500 Peebles Dr, Richland Center, WI for sale - Building Photo - Image 1 of 1">
            <a:extLst>
              <a:ext uri="{FF2B5EF4-FFF2-40B4-BE49-F238E27FC236}">
                <a16:creationId xmlns:a16="http://schemas.microsoft.com/office/drawing/2014/main" id="{5226CD16-4406-412B-8E6F-D0E882626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021" y="954751"/>
            <a:ext cx="5087957" cy="363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768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B2A8129B-A0D6-4CC7-8EC4-E0D4A7B542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2558337"/>
              </p:ext>
            </p:extLst>
          </p:nvPr>
        </p:nvGraphicFramePr>
        <p:xfrm>
          <a:off x="55200" y="685414"/>
          <a:ext cx="5488800" cy="3872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itle 13">
            <a:extLst>
              <a:ext uri="{FF2B5EF4-FFF2-40B4-BE49-F238E27FC236}">
                <a16:creationId xmlns:a16="http://schemas.microsoft.com/office/drawing/2014/main" id="{01658AE9-2C4D-4BD9-9036-6EDC85B8D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44000" cy="490424"/>
          </a:xfrm>
        </p:spPr>
        <p:txBody>
          <a:bodyPr>
            <a:noAutofit/>
          </a:bodyPr>
          <a:lstStyle/>
          <a:p>
            <a:r>
              <a:rPr lang="en-US" sz="2400" dirty="0"/>
              <a:t>Investment Impacts: 1995-2019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BE1C7E-7A5B-42B5-B250-754550A557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2964" y="0"/>
            <a:ext cx="2453776" cy="45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74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32352" y="-289109"/>
            <a:ext cx="9596846" cy="5643154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60401" cy="5258655"/>
          </a:xfrm>
          <a:prstGeom prst="rect">
            <a:avLst/>
          </a:prstGeom>
        </p:spPr>
      </p:pic>
      <p:sp>
        <p:nvSpPr>
          <p:cNvPr id="10" name="Text Placeholder 6"/>
          <p:cNvSpPr txBox="1">
            <a:spLocks/>
          </p:cNvSpPr>
          <p:nvPr/>
        </p:nvSpPr>
        <p:spPr>
          <a:xfrm>
            <a:off x="6915038" y="1353470"/>
            <a:ext cx="2367930" cy="351829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5492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5492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492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492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5492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Grant</a:t>
            </a:r>
          </a:p>
          <a:p>
            <a:r>
              <a:rPr lang="en-US" sz="2800" dirty="0"/>
              <a:t>Green</a:t>
            </a:r>
          </a:p>
          <a:p>
            <a:r>
              <a:rPr lang="en-US" sz="2800" dirty="0"/>
              <a:t>Iowa</a:t>
            </a:r>
          </a:p>
          <a:p>
            <a:r>
              <a:rPr lang="en-US" sz="2800" dirty="0"/>
              <a:t>Lafayette</a:t>
            </a:r>
          </a:p>
          <a:p>
            <a:r>
              <a:rPr lang="en-US" sz="2800" dirty="0"/>
              <a:t>Richland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A408A3BA-AAC6-49B6-B6F1-C9889975FE5B}"/>
              </a:ext>
            </a:extLst>
          </p:cNvPr>
          <p:cNvSpPr txBox="1">
            <a:spLocks/>
          </p:cNvSpPr>
          <p:nvPr/>
        </p:nvSpPr>
        <p:spPr>
          <a:xfrm>
            <a:off x="6915038" y="191439"/>
            <a:ext cx="244945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364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Founded:</a:t>
            </a:r>
          </a:p>
          <a:p>
            <a:r>
              <a:rPr lang="en-US" sz="4000" dirty="0"/>
              <a:t>1970</a:t>
            </a:r>
          </a:p>
        </p:txBody>
      </p:sp>
    </p:spTree>
    <p:extLst>
      <p:ext uri="{BB962C8B-B14F-4D97-AF65-F5344CB8AC3E}">
        <p14:creationId xmlns:p14="http://schemas.microsoft.com/office/powerpoint/2010/main" val="900188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748FC-C20F-44F7-8FD9-304FC817F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Impacts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17CB7916-A440-4F2B-B888-023271954A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2679474"/>
              </p:ext>
            </p:extLst>
          </p:nvPr>
        </p:nvGraphicFramePr>
        <p:xfrm>
          <a:off x="1062900" y="1392400"/>
          <a:ext cx="7018200" cy="2891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655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664AC-B255-40D4-8D11-131696F29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Coordinated Transit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41B69-465E-437C-AB53-56799940D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6073200" cy="3394472"/>
          </a:xfrm>
        </p:spPr>
        <p:txBody>
          <a:bodyPr>
            <a:normAutofit/>
          </a:bodyPr>
          <a:lstStyle/>
          <a:p>
            <a:r>
              <a:rPr lang="en-US" dirty="0"/>
              <a:t>$56,500 in planning funds</a:t>
            </a:r>
          </a:p>
          <a:p>
            <a:endParaRPr lang="en-US" dirty="0"/>
          </a:p>
          <a:p>
            <a:r>
              <a:rPr lang="en-US" sz="3600" b="1" dirty="0">
                <a:solidFill>
                  <a:srgbClr val="00395A"/>
                </a:solidFill>
                <a:sym typeface="Wingdings" panose="05000000000000000000" pitchFamily="2" charset="2"/>
              </a:rPr>
              <a:t>$1,837,150 in grants (2020)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9BA464D-1916-422B-9DEE-0C3E277C8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400" y="1185580"/>
            <a:ext cx="2613600" cy="340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462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37600" y="918131"/>
            <a:ext cx="8668800" cy="1102519"/>
          </a:xfrm>
        </p:spPr>
        <p:txBody>
          <a:bodyPr>
            <a:noAutofit/>
          </a:bodyPr>
          <a:lstStyle/>
          <a:p>
            <a:r>
              <a:rPr lang="en-US" sz="4800" spc="600"/>
              <a:t>Strategy &amp; </a:t>
            </a:r>
            <a:r>
              <a:rPr lang="en-US" sz="4800" spc="600" dirty="0"/>
              <a:t>Data Analysis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B790D68-EAB6-42C8-8D63-A354079D48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571750"/>
            <a:ext cx="6400800" cy="112075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105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664AC-B255-40D4-8D11-131696F29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Workforce &amp; Housing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41B69-465E-437C-AB53-56799940D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838000" cy="3394472"/>
          </a:xfrm>
        </p:spPr>
        <p:txBody>
          <a:bodyPr/>
          <a:lstStyle/>
          <a:p>
            <a:r>
              <a:rPr lang="en-US" dirty="0"/>
              <a:t>$35,000 from WEDC</a:t>
            </a:r>
          </a:p>
          <a:p>
            <a:r>
              <a:rPr lang="en-US" dirty="0"/>
              <a:t>$33,000 from County E.D.s</a:t>
            </a:r>
          </a:p>
          <a:p>
            <a:r>
              <a:rPr lang="en-US"/>
              <a:t>44 community studies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AEF2AE-3562-4413-9AFD-0ACF0B58E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000" y="912599"/>
            <a:ext cx="2808000" cy="366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10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664AC-B255-40D4-8D11-131696F29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Housing Study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41B69-465E-437C-AB53-56799940D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838000" cy="3394472"/>
          </a:xfrm>
        </p:spPr>
        <p:txBody>
          <a:bodyPr>
            <a:normAutofit fontScale="92500"/>
          </a:bodyPr>
          <a:lstStyle/>
          <a:p>
            <a:r>
              <a:rPr lang="en-US" dirty="0"/>
              <a:t>Driftless Homes Initiative</a:t>
            </a:r>
          </a:p>
          <a:p>
            <a:pPr lvl="1"/>
            <a:r>
              <a:rPr lang="en-US" dirty="0"/>
              <a:t>Up to 60 new units</a:t>
            </a:r>
          </a:p>
          <a:p>
            <a:pPr lvl="1"/>
            <a:r>
              <a:rPr lang="en-US" dirty="0"/>
              <a:t>Estimated $20.7 </a:t>
            </a:r>
            <a:r>
              <a:rPr lang="en-US"/>
              <a:t>million investment</a:t>
            </a:r>
            <a:endParaRPr lang="en-US" dirty="0"/>
          </a:p>
          <a:p>
            <a:pPr lvl="1"/>
            <a:r>
              <a:rPr lang="en-US" dirty="0"/>
              <a:t>Brodhead, Monroe, Argyle, Cuba City, Potosi</a:t>
            </a:r>
          </a:p>
          <a:p>
            <a:pPr lvl="1"/>
            <a:r>
              <a:rPr lang="en-US" dirty="0">
                <a:solidFill>
                  <a:srgbClr val="579405"/>
                </a:solidFill>
              </a:rPr>
              <a:t>“We are </a:t>
            </a:r>
            <a:r>
              <a:rPr lang="en-US" dirty="0">
                <a:solidFill>
                  <a:srgbClr val="00395A"/>
                </a:solidFill>
              </a:rPr>
              <a:t>making great use of your housing studies</a:t>
            </a:r>
            <a:r>
              <a:rPr lang="en-US" dirty="0">
                <a:solidFill>
                  <a:srgbClr val="579405"/>
                </a:solidFill>
              </a:rPr>
              <a:t>…this </a:t>
            </a:r>
            <a:r>
              <a:rPr lang="en-US" dirty="0">
                <a:solidFill>
                  <a:srgbClr val="00395A"/>
                </a:solidFill>
              </a:rPr>
              <a:t>data has been crucial </a:t>
            </a:r>
            <a:r>
              <a:rPr lang="en-US" dirty="0">
                <a:solidFill>
                  <a:srgbClr val="579405"/>
                </a:solidFill>
              </a:rPr>
              <a:t>as we talk to communities about their interest in affordable housing.”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163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37600" y="918131"/>
            <a:ext cx="8668800" cy="1102519"/>
          </a:xfrm>
        </p:spPr>
        <p:txBody>
          <a:bodyPr>
            <a:noAutofit/>
          </a:bodyPr>
          <a:lstStyle/>
          <a:p>
            <a:r>
              <a:rPr lang="en-US" sz="4800" spc="600" dirty="0"/>
              <a:t>Organizational Support &amp; Capacity Building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B790D68-EAB6-42C8-8D63-A354079D48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571750"/>
            <a:ext cx="6400800" cy="112075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882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664AC-B255-40D4-8D11-131696F29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GIS and Information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41B69-465E-437C-AB53-56799940D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838000" cy="3394472"/>
          </a:xfrm>
        </p:spPr>
        <p:txBody>
          <a:bodyPr/>
          <a:lstStyle/>
          <a:p>
            <a:r>
              <a:rPr lang="en-US" dirty="0"/>
              <a:t>Support on-boarding of new professionals</a:t>
            </a:r>
          </a:p>
          <a:p>
            <a:endParaRPr lang="en-US" dirty="0"/>
          </a:p>
          <a:p>
            <a:r>
              <a:rPr lang="en-US" dirty="0"/>
              <a:t>Consistency during turn-over</a:t>
            </a:r>
          </a:p>
        </p:txBody>
      </p:sp>
    </p:spTree>
    <p:extLst>
      <p:ext uri="{BB962C8B-B14F-4D97-AF65-F5344CB8AC3E}">
        <p14:creationId xmlns:p14="http://schemas.microsoft.com/office/powerpoint/2010/main" val="824756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117EE4-6243-4374-9EE3-E29FB320C842}"/>
              </a:ext>
            </a:extLst>
          </p:cNvPr>
          <p:cNvSpPr/>
          <p:nvPr/>
        </p:nvSpPr>
        <p:spPr>
          <a:xfrm>
            <a:off x="0" y="-91440"/>
            <a:ext cx="9144000" cy="53263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567BDA-198B-47E6-BEEC-8EF27FEEC6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12"/>
          <a:stretch/>
        </p:blipFill>
        <p:spPr>
          <a:xfrm>
            <a:off x="1202525" y="1"/>
            <a:ext cx="673895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C633353-7607-4A6C-B799-0609E2537332}"/>
              </a:ext>
            </a:extLst>
          </p:cNvPr>
          <p:cNvSpPr txBox="1">
            <a:spLocks/>
          </p:cNvSpPr>
          <p:nvPr/>
        </p:nvSpPr>
        <p:spPr>
          <a:xfrm>
            <a:off x="5004218" y="385273"/>
            <a:ext cx="282812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364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effectLst>
                  <a:glow rad="101600">
                    <a:schemeClr val="tx1">
                      <a:lumMod val="65000"/>
                      <a:lumOff val="3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EDA Eligible Municipalities</a:t>
            </a:r>
          </a:p>
        </p:txBody>
      </p:sp>
    </p:spTree>
    <p:extLst>
      <p:ext uri="{BB962C8B-B14F-4D97-AF65-F5344CB8AC3E}">
        <p14:creationId xmlns:p14="http://schemas.microsoft.com/office/powerpoint/2010/main" val="3628105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70B723-EA87-447A-9A0D-1834CA17B619}"/>
              </a:ext>
            </a:extLst>
          </p:cNvPr>
          <p:cNvSpPr/>
          <p:nvPr/>
        </p:nvSpPr>
        <p:spPr>
          <a:xfrm>
            <a:off x="0" y="-91440"/>
            <a:ext cx="9144000" cy="53263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5A2A50-210F-4A38-9954-35884EA9BE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2" t="2753" r="2677" b="2354"/>
          <a:stretch/>
        </p:blipFill>
        <p:spPr>
          <a:xfrm>
            <a:off x="1077080" y="-39629"/>
            <a:ext cx="6989841" cy="5223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5D33E7-6B48-49D8-B25C-E0741F3AC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4351" y="319298"/>
            <a:ext cx="2975675" cy="85725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63500">
                    <a:schemeClr val="tx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CDBG Eligible Municipalities</a:t>
            </a:r>
          </a:p>
        </p:txBody>
      </p:sp>
    </p:spTree>
    <p:extLst>
      <p:ext uri="{BB962C8B-B14F-4D97-AF65-F5344CB8AC3E}">
        <p14:creationId xmlns:p14="http://schemas.microsoft.com/office/powerpoint/2010/main" val="24678811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F672-BFCA-470F-88DB-67A5F2F91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 Annual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AD31C-E4EA-490D-BB64-236A92228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 info</a:t>
            </a:r>
          </a:p>
          <a:p>
            <a:r>
              <a:rPr lang="en-US" dirty="0"/>
              <a:t>Recent projects</a:t>
            </a:r>
          </a:p>
          <a:p>
            <a:r>
              <a:rPr lang="en-US" dirty="0"/>
              <a:t>Historic funding</a:t>
            </a:r>
          </a:p>
          <a:p>
            <a:r>
              <a:rPr lang="en-US" dirty="0"/>
              <a:t>Budget info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645D3952-7CEC-4597-95AB-9C182506C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600" y="0"/>
            <a:ext cx="3758400" cy="456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24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257C-491B-4E9E-A74B-D3BA8158C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Richland County Commissioners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B3E13-B8D1-42B0-9DD0-7D2F1C5A04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20015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C384D9-BA0F-4F33-BDF4-B876FBAB3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452" y="1024627"/>
            <a:ext cx="2920903" cy="35699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C7536A-FD88-420B-8FEA-B29AB9E664CC}"/>
              </a:ext>
            </a:extLst>
          </p:cNvPr>
          <p:cNvSpPr/>
          <p:nvPr/>
        </p:nvSpPr>
        <p:spPr>
          <a:xfrm>
            <a:off x="3499485" y="1024626"/>
            <a:ext cx="2297430" cy="356999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Marty Brewer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5A3D739-F139-4311-B570-BF31422D8E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16121" y="1297345"/>
            <a:ext cx="3200083" cy="3200083"/>
          </a:xfrm>
        </p:spPr>
      </p:pic>
    </p:spTree>
    <p:extLst>
      <p:ext uri="{BB962C8B-B14F-4D97-AF65-F5344CB8AC3E}">
        <p14:creationId xmlns:p14="http://schemas.microsoft.com/office/powerpoint/2010/main" val="3717019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37600" y="918131"/>
            <a:ext cx="8668800" cy="1102519"/>
          </a:xfrm>
        </p:spPr>
        <p:txBody>
          <a:bodyPr>
            <a:noAutofit/>
          </a:bodyPr>
          <a:lstStyle/>
          <a:p>
            <a:r>
              <a:rPr lang="en-US" sz="4800" spc="600" dirty="0"/>
              <a:t>2020-2022 Flood Recovery and Economic Resiliency Grant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B790D68-EAB6-42C8-8D63-A354079D48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571750"/>
            <a:ext cx="6400800" cy="112075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01E113-6C06-4EC8-918B-86C12827A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082" y="2617010"/>
            <a:ext cx="2927958" cy="100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758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E7A29-1127-4195-A0D9-8B532BDB1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9B8BE-A17C-4593-B3A9-F5BD78A1A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053200" cy="3394472"/>
          </a:xfrm>
        </p:spPr>
        <p:txBody>
          <a:bodyPr>
            <a:normAutofit/>
          </a:bodyPr>
          <a:lstStyle/>
          <a:p>
            <a:r>
              <a:rPr lang="en-US" dirty="0"/>
              <a:t>Long-range Community Planning</a:t>
            </a:r>
          </a:p>
        </p:txBody>
      </p:sp>
    </p:spTree>
    <p:extLst>
      <p:ext uri="{BB962C8B-B14F-4D97-AF65-F5344CB8AC3E}">
        <p14:creationId xmlns:p14="http://schemas.microsoft.com/office/powerpoint/2010/main" val="2245057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E7A29-1127-4195-A0D9-8B532BDB1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9B8BE-A17C-4593-B3A9-F5BD78A1A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053200" cy="3394472"/>
          </a:xfrm>
        </p:spPr>
        <p:txBody>
          <a:bodyPr>
            <a:normAutofit/>
          </a:bodyPr>
          <a:lstStyle/>
          <a:p>
            <a:r>
              <a:rPr lang="en-US" dirty="0"/>
              <a:t>Long-range Community Planning</a:t>
            </a:r>
          </a:p>
          <a:p>
            <a:r>
              <a:rPr lang="en-US" dirty="0"/>
              <a:t>Richland County Strategic Plan</a:t>
            </a:r>
          </a:p>
        </p:txBody>
      </p:sp>
    </p:spTree>
    <p:extLst>
      <p:ext uri="{BB962C8B-B14F-4D97-AF65-F5344CB8AC3E}">
        <p14:creationId xmlns:p14="http://schemas.microsoft.com/office/powerpoint/2010/main" val="6232504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E7A29-1127-4195-A0D9-8B532BDB1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9B8BE-A17C-4593-B3A9-F5BD78A1A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053200" cy="3394472"/>
          </a:xfrm>
        </p:spPr>
        <p:txBody>
          <a:bodyPr>
            <a:normAutofit/>
          </a:bodyPr>
          <a:lstStyle/>
          <a:p>
            <a:r>
              <a:rPr lang="en-US" dirty="0"/>
              <a:t>Long-range Community Planning</a:t>
            </a:r>
          </a:p>
          <a:p>
            <a:r>
              <a:rPr lang="en-US" dirty="0"/>
              <a:t>Richland County Strategic Plan</a:t>
            </a:r>
          </a:p>
          <a:p>
            <a:r>
              <a:rPr lang="en-US" dirty="0"/>
              <a:t>Workforce Attraction and Marketing</a:t>
            </a:r>
          </a:p>
        </p:txBody>
      </p:sp>
    </p:spTree>
    <p:extLst>
      <p:ext uri="{BB962C8B-B14F-4D97-AF65-F5344CB8AC3E}">
        <p14:creationId xmlns:p14="http://schemas.microsoft.com/office/powerpoint/2010/main" val="11624224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E7A29-1127-4195-A0D9-8B532BDB1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9B8BE-A17C-4593-B3A9-F5BD78A1A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053200" cy="3394472"/>
          </a:xfrm>
        </p:spPr>
        <p:txBody>
          <a:bodyPr>
            <a:normAutofit/>
          </a:bodyPr>
          <a:lstStyle/>
          <a:p>
            <a:r>
              <a:rPr lang="en-US" dirty="0"/>
              <a:t>Long-range Community Planning</a:t>
            </a:r>
          </a:p>
          <a:p>
            <a:r>
              <a:rPr lang="en-US" dirty="0"/>
              <a:t>Richland County Strategic Plan</a:t>
            </a:r>
          </a:p>
          <a:p>
            <a:r>
              <a:rPr lang="en-US" dirty="0"/>
              <a:t>Workforce Attraction and Marketing</a:t>
            </a:r>
          </a:p>
          <a:p>
            <a:r>
              <a:rPr lang="en-US" dirty="0"/>
              <a:t>Targeted Market Analysis</a:t>
            </a:r>
          </a:p>
        </p:txBody>
      </p:sp>
    </p:spTree>
    <p:extLst>
      <p:ext uri="{BB962C8B-B14F-4D97-AF65-F5344CB8AC3E}">
        <p14:creationId xmlns:p14="http://schemas.microsoft.com/office/powerpoint/2010/main" val="16439773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E7A29-1127-4195-A0D9-8B532BDB1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9B8BE-A17C-4593-B3A9-F5BD78A1A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053200" cy="3394472"/>
          </a:xfrm>
        </p:spPr>
        <p:txBody>
          <a:bodyPr>
            <a:normAutofit/>
          </a:bodyPr>
          <a:lstStyle/>
          <a:p>
            <a:r>
              <a:rPr lang="en-US" dirty="0"/>
              <a:t>Long-range Community Planning</a:t>
            </a:r>
          </a:p>
          <a:p>
            <a:r>
              <a:rPr lang="en-US" dirty="0"/>
              <a:t>Richland County Strategic Plan</a:t>
            </a:r>
          </a:p>
          <a:p>
            <a:r>
              <a:rPr lang="en-US" dirty="0"/>
              <a:t>Workforce Attraction and Marketing</a:t>
            </a:r>
          </a:p>
          <a:p>
            <a:r>
              <a:rPr lang="en-US" dirty="0"/>
              <a:t>Targeted Market Analysis </a:t>
            </a:r>
          </a:p>
          <a:p>
            <a:r>
              <a:rPr lang="en-US" dirty="0"/>
              <a:t>Non-structural flood mitigation analysis</a:t>
            </a:r>
          </a:p>
        </p:txBody>
      </p:sp>
    </p:spTree>
    <p:extLst>
      <p:ext uri="{BB962C8B-B14F-4D97-AF65-F5344CB8AC3E}">
        <p14:creationId xmlns:p14="http://schemas.microsoft.com/office/powerpoint/2010/main" val="19025843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9083C-5FBE-49F0-8A9B-E841E9B8D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76D51-9D79-4A15-99FE-6D58E093D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2677"/>
            <a:ext cx="7543800" cy="3394472"/>
          </a:xfrm>
        </p:spPr>
        <p:txBody>
          <a:bodyPr>
            <a:normAutofit/>
          </a:bodyPr>
          <a:lstStyle/>
          <a:p>
            <a:r>
              <a:rPr lang="en-US" dirty="0"/>
              <a:t>Total 2-year budget: $411,215</a:t>
            </a:r>
          </a:p>
          <a:p>
            <a:pPr lvl="1"/>
            <a:r>
              <a:rPr lang="en-US" dirty="0"/>
              <a:t>$328,972 from EDA (80%)</a:t>
            </a:r>
          </a:p>
          <a:p>
            <a:pPr lvl="1"/>
            <a:r>
              <a:rPr lang="en-US" dirty="0"/>
              <a:t>$82,243 local match (20%)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8565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9083C-5FBE-49F0-8A9B-E841E9B8D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76D51-9D79-4A15-99FE-6D58E093D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2677"/>
            <a:ext cx="7543800" cy="339447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Total 2-year budget: $411,215</a:t>
            </a:r>
          </a:p>
          <a:p>
            <a:pPr lvl="1"/>
            <a:r>
              <a:rPr lang="en-US" dirty="0"/>
              <a:t>$328,972 from EDA (80%)</a:t>
            </a:r>
          </a:p>
          <a:p>
            <a:pPr lvl="1"/>
            <a:r>
              <a:rPr lang="en-US" dirty="0"/>
              <a:t>$82,243 local match (20%)</a:t>
            </a:r>
          </a:p>
          <a:p>
            <a:endParaRPr lang="en-US" dirty="0"/>
          </a:p>
          <a:p>
            <a:r>
              <a:rPr lang="en-US" dirty="0"/>
              <a:t>Local Match</a:t>
            </a:r>
          </a:p>
          <a:p>
            <a:pPr lvl="1"/>
            <a:r>
              <a:rPr lang="en-US" dirty="0"/>
              <a:t>$31,078.80 in-kind through Jasen </a:t>
            </a:r>
            <a:r>
              <a:rPr lang="en-US" dirty="0" err="1"/>
              <a:t>Glasbrenner</a:t>
            </a:r>
            <a:endParaRPr lang="en-US" dirty="0"/>
          </a:p>
          <a:p>
            <a:pPr lvl="1"/>
            <a:r>
              <a:rPr lang="en-US" dirty="0"/>
              <a:t>$51,164.20 cash match from Richland County and municipalities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9198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664AC-B255-40D4-8D11-131696F29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Community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41B69-465E-437C-AB53-56799940D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838000" cy="3394472"/>
          </a:xfrm>
        </p:spPr>
        <p:txBody>
          <a:bodyPr/>
          <a:lstStyle/>
          <a:p>
            <a:r>
              <a:rPr lang="en-US" dirty="0"/>
              <a:t>Outcome: Roadmap for investment decisions required to achieve the community’s vision</a:t>
            </a:r>
          </a:p>
          <a:p>
            <a:endParaRPr lang="en-US" dirty="0"/>
          </a:p>
          <a:p>
            <a:r>
              <a:rPr lang="en-US" dirty="0"/>
              <a:t>Output: 10-20 year Comprehensive Plan</a:t>
            </a:r>
          </a:p>
        </p:txBody>
      </p:sp>
    </p:spTree>
    <p:extLst>
      <p:ext uri="{BB962C8B-B14F-4D97-AF65-F5344CB8AC3E}">
        <p14:creationId xmlns:p14="http://schemas.microsoft.com/office/powerpoint/2010/main" val="6874139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142733-BABF-46DB-BFB3-086CE64E93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9" t="9913" r="57952" b="3578"/>
          <a:stretch/>
        </p:blipFill>
        <p:spPr>
          <a:xfrm>
            <a:off x="1339200" y="0"/>
            <a:ext cx="6465600" cy="456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25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257C-491B-4E9E-A74B-D3BA8158C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C79311C-3EE0-481A-B463-8B8D2C0169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996413" y="205979"/>
            <a:ext cx="1716193" cy="209756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B3E13-B8D1-42B0-9DD0-7D2F1C5A04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20015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511FB7-1289-448C-A4D5-8DE0C518A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389" y="205979"/>
            <a:ext cx="1716193" cy="2097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A3BD1C-9EF1-4D63-B57A-FFEAE240D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174" y="1332571"/>
            <a:ext cx="1669026" cy="2620440"/>
          </a:xfrm>
          <a:prstGeom prst="rect">
            <a:avLst/>
          </a:prstGeom>
        </p:spPr>
      </p:pic>
      <p:pic>
        <p:nvPicPr>
          <p:cNvPr id="1026" name="Picture 2" descr="Sonya Silvers">
            <a:extLst>
              <a:ext uri="{FF2B5EF4-FFF2-40B4-BE49-F238E27FC236}">
                <a16:creationId xmlns:a16="http://schemas.microsoft.com/office/drawing/2014/main" id="{E7A3BC11-77A4-4D86-8386-610A5910D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934" y="2420192"/>
            <a:ext cx="1716252" cy="209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C57BE6-5EF5-40CB-8A9B-8779836591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1326887"/>
            <a:ext cx="1910142" cy="257175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4B82765-B83E-46CC-97C5-24CC89052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412" y="2420192"/>
            <a:ext cx="1716251" cy="209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6149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CD0CA-5B56-4BE8-B296-45E924A99D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80" t="13832" r="57953" b="3579"/>
          <a:stretch/>
        </p:blipFill>
        <p:spPr>
          <a:xfrm>
            <a:off x="1195200" y="0"/>
            <a:ext cx="6753600" cy="453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322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A76BAB-4C72-493A-8575-AA2B901B7F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03" t="9913" r="58899" b="3858"/>
          <a:stretch/>
        </p:blipFill>
        <p:spPr>
          <a:xfrm>
            <a:off x="1519200" y="0"/>
            <a:ext cx="6105600" cy="454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397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5ED7B0E-7B93-4337-A4C5-95F540677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3" y="22950"/>
            <a:ext cx="38385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700-00000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1117478"/>
              </p:ext>
            </p:extLst>
          </p:nvPr>
        </p:nvGraphicFramePr>
        <p:xfrm>
          <a:off x="4572000" y="22950"/>
          <a:ext cx="4330800" cy="2478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700-00000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3081204"/>
              </p:ext>
            </p:extLst>
          </p:nvPr>
        </p:nvGraphicFramePr>
        <p:xfrm>
          <a:off x="4572000" y="2642400"/>
          <a:ext cx="4330800" cy="2478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396544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664AC-B255-40D4-8D11-131696F29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County Strategic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41B69-465E-437C-AB53-56799940D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838000" cy="3394472"/>
          </a:xfrm>
        </p:spPr>
        <p:txBody>
          <a:bodyPr/>
          <a:lstStyle/>
          <a:p>
            <a:r>
              <a:rPr lang="en-US" dirty="0"/>
              <a:t>Outcome: A collective vision and goals designed to create a financially and physically resilient county</a:t>
            </a:r>
          </a:p>
          <a:p>
            <a:endParaRPr lang="en-US" dirty="0"/>
          </a:p>
          <a:p>
            <a:r>
              <a:rPr lang="en-US" dirty="0"/>
              <a:t>Output: 3-5 year Strategy to guide annual investment decisions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2612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664AC-B255-40D4-8D11-131696F29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County Strategic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41B69-465E-437C-AB53-56799940D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838000" cy="339447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(Tentative) Timeline: November to April</a:t>
            </a:r>
          </a:p>
          <a:p>
            <a:endParaRPr lang="en-US" dirty="0"/>
          </a:p>
          <a:p>
            <a:r>
              <a:rPr lang="en-US" dirty="0"/>
              <a:t>Process: Four, 2-hour meetings covering:</a:t>
            </a:r>
          </a:p>
          <a:p>
            <a:pPr lvl="1"/>
            <a:r>
              <a:rPr lang="en-US" dirty="0"/>
              <a:t>Vision and purpose</a:t>
            </a:r>
          </a:p>
          <a:p>
            <a:pPr lvl="1"/>
            <a:r>
              <a:rPr lang="en-US" dirty="0"/>
              <a:t>SWOT and PEST Analysis</a:t>
            </a:r>
          </a:p>
          <a:p>
            <a:pPr lvl="1"/>
            <a:r>
              <a:rPr lang="en-US" dirty="0"/>
              <a:t>Goal and Strategy development</a:t>
            </a:r>
          </a:p>
          <a:p>
            <a:pPr lvl="1"/>
            <a:r>
              <a:rPr lang="en-US" dirty="0"/>
              <a:t>Implementation, evaluation, and continuous improvement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6622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664AC-B255-40D4-8D11-131696F29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Workforce Marketing and Attraction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41B69-465E-437C-AB53-56799940D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838000" cy="339447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Locally-driven effort</a:t>
            </a:r>
          </a:p>
          <a:p>
            <a:endParaRPr lang="en-US" dirty="0"/>
          </a:p>
          <a:p>
            <a:r>
              <a:rPr lang="en-US" dirty="0"/>
              <a:t>Create a presence and materials for workforce attraction</a:t>
            </a:r>
          </a:p>
          <a:p>
            <a:endParaRPr lang="en-US" dirty="0"/>
          </a:p>
          <a:p>
            <a:r>
              <a:rPr lang="en-US" dirty="0"/>
              <a:t>Partnership with Chamber and Tourism</a:t>
            </a:r>
          </a:p>
        </p:txBody>
      </p:sp>
    </p:spTree>
    <p:extLst>
      <p:ext uri="{BB962C8B-B14F-4D97-AF65-F5344CB8AC3E}">
        <p14:creationId xmlns:p14="http://schemas.microsoft.com/office/powerpoint/2010/main" val="2078584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664AC-B255-40D4-8D11-131696F29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Targeted Market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41B69-465E-437C-AB53-56799940D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838000" cy="3394472"/>
          </a:xfrm>
        </p:spPr>
        <p:txBody>
          <a:bodyPr>
            <a:normAutofit/>
          </a:bodyPr>
          <a:lstStyle/>
          <a:p>
            <a:r>
              <a:rPr lang="en-US" dirty="0"/>
              <a:t>I.D. business opportunities</a:t>
            </a:r>
          </a:p>
          <a:p>
            <a:endParaRPr lang="en-US" dirty="0"/>
          </a:p>
          <a:p>
            <a:r>
              <a:rPr lang="en-US" dirty="0"/>
              <a:t>Consumption vs. production analysis</a:t>
            </a:r>
          </a:p>
          <a:p>
            <a:endParaRPr lang="en-US" dirty="0"/>
          </a:p>
          <a:p>
            <a:r>
              <a:rPr lang="en-US" dirty="0"/>
              <a:t>Map physical resources</a:t>
            </a:r>
          </a:p>
        </p:txBody>
      </p:sp>
    </p:spTree>
    <p:extLst>
      <p:ext uri="{BB962C8B-B14F-4D97-AF65-F5344CB8AC3E}">
        <p14:creationId xmlns:p14="http://schemas.microsoft.com/office/powerpoint/2010/main" val="9870219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70B723-EA87-447A-9A0D-1834CA17B619}"/>
              </a:ext>
            </a:extLst>
          </p:cNvPr>
          <p:cNvSpPr/>
          <p:nvPr/>
        </p:nvSpPr>
        <p:spPr>
          <a:xfrm>
            <a:off x="0" y="-91440"/>
            <a:ext cx="9144000" cy="53263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5D33E7-6B48-49D8-B25C-E0741F3AC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7880" y="319298"/>
            <a:ext cx="3147125" cy="85725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63500">
                    <a:schemeClr val="tx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Constructability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D9A805-D474-457A-BBA4-FBD93A0B3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0008"/>
            <a:ext cx="5897880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349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70B723-EA87-447A-9A0D-1834CA17B619}"/>
              </a:ext>
            </a:extLst>
          </p:cNvPr>
          <p:cNvSpPr/>
          <p:nvPr/>
        </p:nvSpPr>
        <p:spPr>
          <a:xfrm>
            <a:off x="0" y="-91440"/>
            <a:ext cx="9144000" cy="53263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5D33E7-6B48-49D8-B25C-E0741F3AC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7880" y="319298"/>
            <a:ext cx="3147125" cy="85725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63500">
                    <a:schemeClr val="tx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Constructability 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59B013-D5AC-48DC-A49E-1AC6694EA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579057"/>
            <a:ext cx="5897881" cy="589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606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664AC-B255-40D4-8D11-131696F29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Flood resiliency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41B69-465E-437C-AB53-56799940D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838000" cy="3394472"/>
          </a:xfrm>
        </p:spPr>
        <p:txBody>
          <a:bodyPr>
            <a:normAutofit/>
          </a:bodyPr>
          <a:lstStyle/>
          <a:p>
            <a:r>
              <a:rPr lang="en-US" dirty="0"/>
              <a:t>Investigate non-structural flood mitigation</a:t>
            </a:r>
          </a:p>
          <a:p>
            <a:endParaRPr lang="en-US" dirty="0"/>
          </a:p>
          <a:p>
            <a:r>
              <a:rPr lang="en-US" dirty="0"/>
              <a:t>Assist with identification of prioritizing critical asset protection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290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9083C-5FBE-49F0-8A9B-E841E9B8D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 Annual Budget: $776,553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76D51-9D79-4A15-99FE-6D58E093D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2677"/>
            <a:ext cx="6771290" cy="339447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9011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D481D7-BF05-4AE7-9AF1-915EDD0C54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33" r="50000" b="3858"/>
          <a:stretch/>
        </p:blipFill>
        <p:spPr>
          <a:xfrm>
            <a:off x="0" y="72000"/>
            <a:ext cx="9114404" cy="44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871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7DBFB2-F6F5-4E83-8E14-6FF56B3E73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33" r="50000" b="4139"/>
          <a:stretch/>
        </p:blipFill>
        <p:spPr>
          <a:xfrm>
            <a:off x="0" y="72000"/>
            <a:ext cx="9143996" cy="44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127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612083-FAAE-4D46-AC68-4370E43A0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33" r="50000" b="3858"/>
          <a:stretch/>
        </p:blipFill>
        <p:spPr>
          <a:xfrm>
            <a:off x="0" y="79199"/>
            <a:ext cx="9144000" cy="444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415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C93FF6-59CD-485E-9CDB-ADC0CD5CBA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33" r="50000" b="3858"/>
          <a:stretch/>
        </p:blipFill>
        <p:spPr>
          <a:xfrm>
            <a:off x="0" y="108000"/>
            <a:ext cx="9143996" cy="44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202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E7A29-1127-4195-A0D9-8B532BDB1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9B8BE-A17C-4593-B3A9-F5BD78A1A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053200" cy="3394472"/>
          </a:xfrm>
        </p:spPr>
        <p:txBody>
          <a:bodyPr>
            <a:normAutofit/>
          </a:bodyPr>
          <a:lstStyle/>
          <a:p>
            <a:r>
              <a:rPr lang="en-US" dirty="0"/>
              <a:t>Long-range Community Planning</a:t>
            </a:r>
          </a:p>
          <a:p>
            <a:r>
              <a:rPr lang="en-US" dirty="0"/>
              <a:t>Richland County Strategic Plan</a:t>
            </a:r>
          </a:p>
          <a:p>
            <a:r>
              <a:rPr lang="en-US" dirty="0"/>
              <a:t>Workforce Attraction and Marketing</a:t>
            </a:r>
          </a:p>
          <a:p>
            <a:r>
              <a:rPr lang="en-US" dirty="0"/>
              <a:t>Targeted Market Analysis </a:t>
            </a:r>
          </a:p>
          <a:p>
            <a:r>
              <a:rPr lang="en-US" dirty="0"/>
              <a:t>Non-structural flood mitigation analysis</a:t>
            </a:r>
          </a:p>
        </p:txBody>
      </p:sp>
    </p:spTree>
    <p:extLst>
      <p:ext uri="{BB962C8B-B14F-4D97-AF65-F5344CB8AC3E}">
        <p14:creationId xmlns:p14="http://schemas.microsoft.com/office/powerpoint/2010/main" val="4166147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www.swwrpc.org</a:t>
            </a:r>
          </a:p>
        </p:txBody>
      </p:sp>
    </p:spTree>
    <p:extLst>
      <p:ext uri="{BB962C8B-B14F-4D97-AF65-F5344CB8AC3E}">
        <p14:creationId xmlns:p14="http://schemas.microsoft.com/office/powerpoint/2010/main" val="2628523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9083C-5FBE-49F0-8A9B-E841E9B8D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 Annual Budget: $776,553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76D51-9D79-4A15-99FE-6D58E093D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2677"/>
            <a:ext cx="7794000" cy="3394472"/>
          </a:xfrm>
        </p:spPr>
        <p:txBody>
          <a:bodyPr>
            <a:normAutofit/>
          </a:bodyPr>
          <a:lstStyle/>
          <a:p>
            <a:r>
              <a:rPr lang="en-US" dirty="0"/>
              <a:t>Richland County Cost: $0.96 per person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118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9083C-5FBE-49F0-8A9B-E841E9B8D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 Annual Budget: $776,553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76D51-9D79-4A15-99FE-6D58E093D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2677"/>
            <a:ext cx="7543800" cy="3394472"/>
          </a:xfrm>
        </p:spPr>
        <p:txBody>
          <a:bodyPr>
            <a:normAutofit/>
          </a:bodyPr>
          <a:lstStyle/>
          <a:p>
            <a:r>
              <a:rPr lang="en-US" dirty="0"/>
              <a:t>Preliminary 2021 budget: $743,450</a:t>
            </a:r>
          </a:p>
          <a:p>
            <a:endParaRPr lang="en-US" dirty="0"/>
          </a:p>
          <a:p>
            <a:r>
              <a:rPr lang="en-US" dirty="0"/>
              <a:t>4.25% reduction</a:t>
            </a:r>
          </a:p>
          <a:p>
            <a:pPr lvl="1"/>
            <a:r>
              <a:rPr lang="en-US" dirty="0"/>
              <a:t>Strategic staffing</a:t>
            </a:r>
          </a:p>
          <a:p>
            <a:pPr lvl="1"/>
            <a:r>
              <a:rPr lang="en-US" dirty="0"/>
              <a:t>Lean overhead</a:t>
            </a:r>
          </a:p>
          <a:p>
            <a:pPr lvl="1"/>
            <a:r>
              <a:rPr lang="en-US" dirty="0"/>
              <a:t>-11% increase in health insurance premiums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361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76D51-9D79-4A15-99FE-6D58E093DD7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212850"/>
            <a:ext cx="6770688" cy="339407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1D73E4D-40E8-485D-8B0F-398AF6961D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7356967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12422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E7A29-1127-4195-A0D9-8B532BDB1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serve?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9B8BE-A17C-4593-B3A9-F5BD78A1A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053200" cy="339447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38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SWRPC.temp.wide (1)</Template>
  <TotalTime>4910</TotalTime>
  <Words>647</Words>
  <Application>Microsoft Office PowerPoint</Application>
  <PresentationFormat>On-screen Show (16:9)</PresentationFormat>
  <Paragraphs>195</Paragraphs>
  <Slides>55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Arial</vt:lpstr>
      <vt:lpstr>Calibri</vt:lpstr>
      <vt:lpstr>Office Theme</vt:lpstr>
      <vt:lpstr>SWWRPC 2020</vt:lpstr>
      <vt:lpstr>PowerPoint Presentation</vt:lpstr>
      <vt:lpstr>Richland County Commissioners</vt:lpstr>
      <vt:lpstr>Staff</vt:lpstr>
      <vt:lpstr>2020 Annual Budget: $776,553</vt:lpstr>
      <vt:lpstr>2020 Annual Budget: $776,553</vt:lpstr>
      <vt:lpstr>2020 Annual Budget: $776,553</vt:lpstr>
      <vt:lpstr>PowerPoint Presentation</vt:lpstr>
      <vt:lpstr>How do we serve?</vt:lpstr>
      <vt:lpstr>How do we serve?</vt:lpstr>
      <vt:lpstr>How do we serve?</vt:lpstr>
      <vt:lpstr>How do we serve?</vt:lpstr>
      <vt:lpstr>Funding acquisition</vt:lpstr>
      <vt:lpstr>Grant Writing</vt:lpstr>
      <vt:lpstr>PowerPoint Presentation</vt:lpstr>
      <vt:lpstr>PowerPoint Presentation</vt:lpstr>
      <vt:lpstr>PowerPoint Presentation</vt:lpstr>
      <vt:lpstr>Public Works Grants</vt:lpstr>
      <vt:lpstr>Investment Impacts: 1995-2019</vt:lpstr>
      <vt:lpstr>Economic Impacts</vt:lpstr>
      <vt:lpstr>Coordinated Transit Planning</vt:lpstr>
      <vt:lpstr>Strategy &amp; Data Analysis</vt:lpstr>
      <vt:lpstr>Workforce &amp; Housing Studies</vt:lpstr>
      <vt:lpstr>Housing Study Impacts</vt:lpstr>
      <vt:lpstr>Organizational Support &amp; Capacity Building</vt:lpstr>
      <vt:lpstr>GIS and Information Management</vt:lpstr>
      <vt:lpstr>PowerPoint Presentation</vt:lpstr>
      <vt:lpstr>CDBG Eligible Municipalities</vt:lpstr>
      <vt:lpstr>2020 Annual Report</vt:lpstr>
      <vt:lpstr>2020-2022 Flood Recovery and Economic Resiliency Grant</vt:lpstr>
      <vt:lpstr>Scope of Work</vt:lpstr>
      <vt:lpstr>Scope of Work</vt:lpstr>
      <vt:lpstr>Scope of Work</vt:lpstr>
      <vt:lpstr>Scope of Work</vt:lpstr>
      <vt:lpstr>Scope of Work</vt:lpstr>
      <vt:lpstr>Project Budget</vt:lpstr>
      <vt:lpstr>Project Budget</vt:lpstr>
      <vt:lpstr>Community Planning</vt:lpstr>
      <vt:lpstr>PowerPoint Presentation</vt:lpstr>
      <vt:lpstr>PowerPoint Presentation</vt:lpstr>
      <vt:lpstr>PowerPoint Presentation</vt:lpstr>
      <vt:lpstr>PowerPoint Presentation</vt:lpstr>
      <vt:lpstr>County Strategic Planning</vt:lpstr>
      <vt:lpstr>County Strategic Planning</vt:lpstr>
      <vt:lpstr>Workforce Marketing and Attraction</vt:lpstr>
      <vt:lpstr>Targeted Market Analysis</vt:lpstr>
      <vt:lpstr>Constructability Analysis</vt:lpstr>
      <vt:lpstr>Constructability Analysis</vt:lpstr>
      <vt:lpstr>Flood resiliency</vt:lpstr>
      <vt:lpstr>PowerPoint Presentation</vt:lpstr>
      <vt:lpstr>PowerPoint Presentation</vt:lpstr>
      <vt:lpstr>PowerPoint Presentation</vt:lpstr>
      <vt:lpstr>PowerPoint Presentation</vt:lpstr>
      <vt:lpstr>Scope of Work</vt:lpstr>
      <vt:lpstr>www.swwrpc.org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Winters, James</dc:creator>
  <cp:lastModifiedBy>Maggied, Troy</cp:lastModifiedBy>
  <cp:revision>288</cp:revision>
  <dcterms:created xsi:type="dcterms:W3CDTF">2014-04-15T16:54:22Z</dcterms:created>
  <dcterms:modified xsi:type="dcterms:W3CDTF">2020-11-13T00:12:36Z</dcterms:modified>
</cp:coreProperties>
</file>